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0.xml" ContentType="application/vnd.openxmlformats-officedocument.presentationml.notesSlide+xml"/>
  <Override PartName="/ppt/charts/chart1.xml" ContentType="application/vnd.openxmlformats-officedocument.drawingml.chart+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notesMasterIdLst>
    <p:notesMasterId r:id="rId37"/>
  </p:notesMasterIdLst>
  <p:handoutMasterIdLst>
    <p:handoutMasterId r:id="rId38"/>
  </p:handoutMasterIdLst>
  <p:sldIdLst>
    <p:sldId id="316" r:id="rId2"/>
    <p:sldId id="319" r:id="rId3"/>
    <p:sldId id="318" r:id="rId4"/>
    <p:sldId id="260" r:id="rId5"/>
    <p:sldId id="275" r:id="rId6"/>
    <p:sldId id="258" r:id="rId7"/>
    <p:sldId id="308" r:id="rId8"/>
    <p:sldId id="298" r:id="rId9"/>
    <p:sldId id="299" r:id="rId10"/>
    <p:sldId id="274" r:id="rId11"/>
    <p:sldId id="290" r:id="rId12"/>
    <p:sldId id="289" r:id="rId13"/>
    <p:sldId id="293" r:id="rId14"/>
    <p:sldId id="269" r:id="rId15"/>
    <p:sldId id="262" r:id="rId16"/>
    <p:sldId id="314" r:id="rId17"/>
    <p:sldId id="278" r:id="rId18"/>
    <p:sldId id="310" r:id="rId19"/>
    <p:sldId id="271" r:id="rId20"/>
    <p:sldId id="297" r:id="rId21"/>
    <p:sldId id="328" r:id="rId22"/>
    <p:sldId id="311" r:id="rId23"/>
    <p:sldId id="283" r:id="rId24"/>
    <p:sldId id="326" r:id="rId25"/>
    <p:sldId id="300" r:id="rId26"/>
    <p:sldId id="285" r:id="rId27"/>
    <p:sldId id="287" r:id="rId28"/>
    <p:sldId id="268" r:id="rId29"/>
    <p:sldId id="317" r:id="rId30"/>
    <p:sldId id="320" r:id="rId31"/>
    <p:sldId id="321" r:id="rId32"/>
    <p:sldId id="330" r:id="rId33"/>
    <p:sldId id="323" r:id="rId34"/>
    <p:sldId id="325" r:id="rId35"/>
    <p:sldId id="272" r:id="rId36"/>
  </p:sldIdLst>
  <p:sldSz cx="9144000" cy="6858000" type="screen4x3"/>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33">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21" autoAdjust="0"/>
    <p:restoredTop sz="86715" autoAdjust="0"/>
  </p:normalViewPr>
  <p:slideViewPr>
    <p:cSldViewPr>
      <p:cViewPr varScale="1">
        <p:scale>
          <a:sx n="101" d="100"/>
          <a:sy n="101" d="100"/>
        </p:scale>
        <p:origin x="1938" y="102"/>
      </p:cViewPr>
      <p:guideLst>
        <p:guide orient="horz" pos="2160"/>
        <p:guide pos="2880"/>
      </p:guideLst>
    </p:cSldViewPr>
  </p:slideViewPr>
  <p:outlineViewPr>
    <p:cViewPr>
      <p:scale>
        <a:sx n="33" d="100"/>
        <a:sy n="33" d="100"/>
      </p:scale>
      <p:origin x="48" y="8838"/>
    </p:cViewPr>
  </p:outlineViewPr>
  <p:notesTextViewPr>
    <p:cViewPr>
      <p:scale>
        <a:sx n="1" d="1"/>
        <a:sy n="1" d="1"/>
      </p:scale>
      <p:origin x="0" y="0"/>
    </p:cViewPr>
  </p:notesTextViewPr>
  <p:sorterViewPr>
    <p:cViewPr>
      <p:scale>
        <a:sx n="66" d="100"/>
        <a:sy n="66" d="100"/>
      </p:scale>
      <p:origin x="0" y="1296"/>
    </p:cViewPr>
  </p:sorterViewPr>
  <p:notesViewPr>
    <p:cSldViewPr>
      <p:cViewPr varScale="1">
        <p:scale>
          <a:sx n="56" d="100"/>
          <a:sy n="56" d="100"/>
        </p:scale>
        <p:origin x="-2838" y="-84"/>
      </p:cViewPr>
      <p:guideLst>
        <p:guide orient="horz" pos="2933"/>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260667800047721"/>
          <c:y val="1.77004174813719E-2"/>
          <c:w val="0.54558141466493904"/>
          <c:h val="0.85433157393787296"/>
        </c:manualLayout>
      </c:layout>
      <c:barChart>
        <c:barDir val="bar"/>
        <c:grouping val="clustered"/>
        <c:varyColors val="0"/>
        <c:ser>
          <c:idx val="0"/>
          <c:order val="0"/>
          <c:tx>
            <c:strRef>
              <c:f>Sheet1!$B$1</c:f>
              <c:strCache>
                <c:ptCount val="1"/>
                <c:pt idx="0">
                  <c:v>Mixed Gender</c:v>
                </c:pt>
              </c:strCache>
            </c:strRef>
          </c:tx>
          <c:invertIfNegative val="0"/>
          <c:cat>
            <c:strRef>
              <c:f>Sheet1!$A$2</c:f>
              <c:strCache>
                <c:ptCount val="1"/>
                <c:pt idx="0">
                  <c:v>Increased Self-Efficacy</c:v>
                </c:pt>
              </c:strCache>
            </c:strRef>
          </c:cat>
          <c:val>
            <c:numRef>
              <c:f>Sheet1!$B$2</c:f>
              <c:numCache>
                <c:formatCode>0%</c:formatCode>
                <c:ptCount val="1"/>
                <c:pt idx="0">
                  <c:v>0.2</c:v>
                </c:pt>
              </c:numCache>
            </c:numRef>
          </c:val>
        </c:ser>
        <c:ser>
          <c:idx val="1"/>
          <c:order val="1"/>
          <c:tx>
            <c:strRef>
              <c:f>Sheet1!$C$1</c:f>
              <c:strCache>
                <c:ptCount val="1"/>
                <c:pt idx="0">
                  <c:v>Single Gender</c:v>
                </c:pt>
              </c:strCache>
            </c:strRef>
          </c:tx>
          <c:invertIfNegative val="0"/>
          <c:cat>
            <c:strRef>
              <c:f>Sheet1!$A$2</c:f>
              <c:strCache>
                <c:ptCount val="1"/>
                <c:pt idx="0">
                  <c:v>Increased Self-Efficacy</c:v>
                </c:pt>
              </c:strCache>
            </c:strRef>
          </c:cat>
          <c:val>
            <c:numRef>
              <c:f>Sheet1!$C$2</c:f>
              <c:numCache>
                <c:formatCode>0%</c:formatCode>
                <c:ptCount val="1"/>
                <c:pt idx="0">
                  <c:v>0.12</c:v>
                </c:pt>
              </c:numCache>
            </c:numRef>
          </c:val>
        </c:ser>
        <c:dLbls>
          <c:showLegendKey val="0"/>
          <c:showVal val="0"/>
          <c:showCatName val="0"/>
          <c:showSerName val="0"/>
          <c:showPercent val="0"/>
          <c:showBubbleSize val="0"/>
        </c:dLbls>
        <c:gapWidth val="150"/>
        <c:axId val="224049992"/>
        <c:axId val="224050384"/>
      </c:barChart>
      <c:catAx>
        <c:axId val="224049992"/>
        <c:scaling>
          <c:orientation val="minMax"/>
        </c:scaling>
        <c:delete val="0"/>
        <c:axPos val="l"/>
        <c:numFmt formatCode="General" sourceLinked="0"/>
        <c:majorTickMark val="out"/>
        <c:minorTickMark val="none"/>
        <c:tickLblPos val="nextTo"/>
        <c:crossAx val="224050384"/>
        <c:crosses val="autoZero"/>
        <c:auto val="1"/>
        <c:lblAlgn val="ctr"/>
        <c:lblOffset val="100"/>
        <c:noMultiLvlLbl val="0"/>
      </c:catAx>
      <c:valAx>
        <c:axId val="224050384"/>
        <c:scaling>
          <c:orientation val="minMax"/>
        </c:scaling>
        <c:delete val="0"/>
        <c:axPos val="b"/>
        <c:majorGridlines/>
        <c:numFmt formatCode="0%" sourceLinked="1"/>
        <c:majorTickMark val="out"/>
        <c:minorTickMark val="none"/>
        <c:tickLblPos val="nextTo"/>
        <c:crossAx val="224049992"/>
        <c:crosses val="autoZero"/>
        <c:crossBetween val="between"/>
      </c:valAx>
    </c:plotArea>
    <c:legend>
      <c:legendPos val="r"/>
      <c:layout>
        <c:manualLayout>
          <c:xMode val="edge"/>
          <c:yMode val="edge"/>
          <c:x val="0.80555322786486605"/>
          <c:y val="0.40018337472916599"/>
          <c:w val="0.19444677213513401"/>
          <c:h val="0.36406278074301102"/>
        </c:manualLayout>
      </c:layout>
      <c:overlay val="0"/>
    </c:legend>
    <c:plotVisOnly val="1"/>
    <c:dispBlanksAs val="gap"/>
    <c:showDLblsOverMax val="0"/>
  </c:chart>
  <c:txPr>
    <a:bodyPr/>
    <a:lstStyle/>
    <a:p>
      <a:pPr>
        <a:defRPr sz="1800"/>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0C926E4-92B5-C641-8678-5ADB4B82E5CB}" type="doc">
      <dgm:prSet loTypeId="urn:microsoft.com/office/officeart/2008/layout/VerticalCurvedList" loCatId="" qsTypeId="urn:microsoft.com/office/officeart/2005/8/quickstyle/simple4" qsCatId="simple" csTypeId="urn:microsoft.com/office/officeart/2005/8/colors/accent1_2" csCatId="accent1" phldr="1"/>
      <dgm:spPr/>
      <dgm:t>
        <a:bodyPr/>
        <a:lstStyle/>
        <a:p>
          <a:endParaRPr lang="en-US"/>
        </a:p>
      </dgm:t>
    </dgm:pt>
    <dgm:pt modelId="{8334D1BF-1D39-E44A-978C-3DE0A3C63FE9}">
      <dgm:prSet/>
      <dgm:spPr/>
      <dgm:t>
        <a:bodyPr/>
        <a:lstStyle/>
        <a:p>
          <a:pPr rtl="0"/>
          <a:r>
            <a:rPr lang="en-US" dirty="0" smtClean="0"/>
            <a:t>Create classroom structure and establish routines</a:t>
          </a:r>
          <a:endParaRPr lang="en-US" dirty="0"/>
        </a:p>
      </dgm:t>
    </dgm:pt>
    <dgm:pt modelId="{B3A790DD-E80D-C748-B9D6-5F36F0ACDD39}" type="parTrans" cxnId="{BE96C35D-2627-7143-9162-F8CE94C05023}">
      <dgm:prSet/>
      <dgm:spPr/>
      <dgm:t>
        <a:bodyPr/>
        <a:lstStyle/>
        <a:p>
          <a:endParaRPr lang="en-US"/>
        </a:p>
      </dgm:t>
    </dgm:pt>
    <dgm:pt modelId="{3676E4E6-4440-AE44-BD56-FE47815551E9}" type="sibTrans" cxnId="{BE96C35D-2627-7143-9162-F8CE94C05023}">
      <dgm:prSet/>
      <dgm:spPr/>
      <dgm:t>
        <a:bodyPr/>
        <a:lstStyle/>
        <a:p>
          <a:endParaRPr lang="en-US"/>
        </a:p>
      </dgm:t>
    </dgm:pt>
    <dgm:pt modelId="{CA41F503-70BA-CF49-8255-4D3142284E98}">
      <dgm:prSet/>
      <dgm:spPr/>
      <dgm:t>
        <a:bodyPr/>
        <a:lstStyle/>
        <a:p>
          <a:pPr rtl="0"/>
          <a:r>
            <a:rPr lang="en-US" dirty="0" smtClean="0"/>
            <a:t>Scaffolding</a:t>
          </a:r>
          <a:endParaRPr lang="en-US" dirty="0"/>
        </a:p>
      </dgm:t>
    </dgm:pt>
    <dgm:pt modelId="{80FB0342-CF7A-534E-B98E-7B0337DDA593}" type="parTrans" cxnId="{F4BB183B-6486-CF47-9310-3CB603AB47B3}">
      <dgm:prSet/>
      <dgm:spPr/>
      <dgm:t>
        <a:bodyPr/>
        <a:lstStyle/>
        <a:p>
          <a:endParaRPr lang="en-US"/>
        </a:p>
      </dgm:t>
    </dgm:pt>
    <dgm:pt modelId="{009838F2-CB2C-B946-BF52-06B19D5738E1}" type="sibTrans" cxnId="{F4BB183B-6486-CF47-9310-3CB603AB47B3}">
      <dgm:prSet/>
      <dgm:spPr/>
      <dgm:t>
        <a:bodyPr/>
        <a:lstStyle/>
        <a:p>
          <a:endParaRPr lang="en-US"/>
        </a:p>
      </dgm:t>
    </dgm:pt>
    <dgm:pt modelId="{6664205A-386B-BF48-9121-D6BC477DAB9F}">
      <dgm:prSet/>
      <dgm:spPr/>
      <dgm:t>
        <a:bodyPr/>
        <a:lstStyle/>
        <a:p>
          <a:pPr rtl="0"/>
          <a:r>
            <a:rPr lang="en-US" dirty="0" smtClean="0"/>
            <a:t>Increased spatial skills of students</a:t>
          </a:r>
          <a:endParaRPr lang="en-US" dirty="0"/>
        </a:p>
      </dgm:t>
    </dgm:pt>
    <dgm:pt modelId="{B9A29897-76DB-8F4F-B0ED-75FF90C2A404}" type="parTrans" cxnId="{0DD96D90-9E91-AD4A-98C0-B59D8489E2F8}">
      <dgm:prSet/>
      <dgm:spPr/>
      <dgm:t>
        <a:bodyPr/>
        <a:lstStyle/>
        <a:p>
          <a:endParaRPr lang="en-US"/>
        </a:p>
      </dgm:t>
    </dgm:pt>
    <dgm:pt modelId="{065172D1-F809-0B4E-94B1-69143424B513}" type="sibTrans" cxnId="{0DD96D90-9E91-AD4A-98C0-B59D8489E2F8}">
      <dgm:prSet/>
      <dgm:spPr/>
      <dgm:t>
        <a:bodyPr/>
        <a:lstStyle/>
        <a:p>
          <a:endParaRPr lang="en-US"/>
        </a:p>
      </dgm:t>
    </dgm:pt>
    <dgm:pt modelId="{9C97E7C2-568D-8D40-AC3D-F2FFC82F8CAC}">
      <dgm:prSet/>
      <dgm:spPr/>
      <dgm:t>
        <a:bodyPr/>
        <a:lstStyle/>
        <a:p>
          <a:pPr rtl="0"/>
          <a:r>
            <a:rPr lang="en-US" dirty="0" smtClean="0"/>
            <a:t>Manipulatives/modalities</a:t>
          </a:r>
          <a:endParaRPr lang="en-US" dirty="0"/>
        </a:p>
      </dgm:t>
    </dgm:pt>
    <dgm:pt modelId="{A6BF9A56-8637-2641-8719-39C7A43AD583}" type="parTrans" cxnId="{188B02C4-F9D9-0B43-B14A-C5440AF2D236}">
      <dgm:prSet/>
      <dgm:spPr/>
      <dgm:t>
        <a:bodyPr/>
        <a:lstStyle/>
        <a:p>
          <a:endParaRPr lang="en-US"/>
        </a:p>
      </dgm:t>
    </dgm:pt>
    <dgm:pt modelId="{CAF84E90-B6B5-874C-837A-5B0933703EEE}" type="sibTrans" cxnId="{188B02C4-F9D9-0B43-B14A-C5440AF2D236}">
      <dgm:prSet/>
      <dgm:spPr/>
      <dgm:t>
        <a:bodyPr/>
        <a:lstStyle/>
        <a:p>
          <a:endParaRPr lang="en-US"/>
        </a:p>
      </dgm:t>
    </dgm:pt>
    <dgm:pt modelId="{BCBF8248-A3EF-A54B-B78F-1F1AFD1999DD}">
      <dgm:prSet/>
      <dgm:spPr/>
      <dgm:t>
        <a:bodyPr/>
        <a:lstStyle/>
        <a:p>
          <a:pPr rtl="0"/>
          <a:r>
            <a:rPr lang="en-US" dirty="0" smtClean="0"/>
            <a:t>Organizing and guiding effective collaboration</a:t>
          </a:r>
          <a:endParaRPr lang="en-US" dirty="0"/>
        </a:p>
      </dgm:t>
    </dgm:pt>
    <dgm:pt modelId="{9C3BA8B6-C87B-754A-829B-BEEA7E41360B}" type="parTrans" cxnId="{4DE110EE-5778-6F4C-B616-D8BFC5234553}">
      <dgm:prSet/>
      <dgm:spPr/>
      <dgm:t>
        <a:bodyPr/>
        <a:lstStyle/>
        <a:p>
          <a:endParaRPr lang="en-US"/>
        </a:p>
      </dgm:t>
    </dgm:pt>
    <dgm:pt modelId="{ADBF12CE-7649-FE46-80D7-D78497816923}" type="sibTrans" cxnId="{4DE110EE-5778-6F4C-B616-D8BFC5234553}">
      <dgm:prSet/>
      <dgm:spPr/>
      <dgm:t>
        <a:bodyPr/>
        <a:lstStyle/>
        <a:p>
          <a:endParaRPr lang="en-US"/>
        </a:p>
      </dgm:t>
    </dgm:pt>
    <dgm:pt modelId="{0F697F90-F9B0-9F4D-A58D-995C1A86B18C}">
      <dgm:prSet/>
      <dgm:spPr/>
      <dgm:t>
        <a:bodyPr/>
        <a:lstStyle/>
        <a:p>
          <a:pPr rtl="0"/>
          <a:r>
            <a:rPr lang="en-US" dirty="0" smtClean="0"/>
            <a:t>Accountable Talk</a:t>
          </a:r>
          <a:endParaRPr lang="en-US" dirty="0"/>
        </a:p>
      </dgm:t>
    </dgm:pt>
    <dgm:pt modelId="{B80F210C-CB27-9445-A1AE-B9EC98859AD3}" type="parTrans" cxnId="{57E5EB55-1D1D-4F41-B93E-2FD7002BB3F0}">
      <dgm:prSet/>
      <dgm:spPr/>
      <dgm:t>
        <a:bodyPr/>
        <a:lstStyle/>
        <a:p>
          <a:endParaRPr lang="en-US"/>
        </a:p>
      </dgm:t>
    </dgm:pt>
    <dgm:pt modelId="{6C65D81B-2BBB-8940-974B-F0177A538040}" type="sibTrans" cxnId="{57E5EB55-1D1D-4F41-B93E-2FD7002BB3F0}">
      <dgm:prSet/>
      <dgm:spPr/>
      <dgm:t>
        <a:bodyPr/>
        <a:lstStyle/>
        <a:p>
          <a:endParaRPr lang="en-US"/>
        </a:p>
      </dgm:t>
    </dgm:pt>
    <dgm:pt modelId="{D5C3535F-F2EB-C649-A410-66B0D8A8E6ED}">
      <dgm:prSet/>
      <dgm:spPr/>
      <dgm:t>
        <a:bodyPr/>
        <a:lstStyle/>
        <a:p>
          <a:endParaRPr lang="en-US"/>
        </a:p>
      </dgm:t>
    </dgm:pt>
    <dgm:pt modelId="{1C35FA5F-CDF0-D548-9123-D964FB210710}" type="parTrans" cxnId="{710E0300-A4FA-B04C-8E06-C47A317529CF}">
      <dgm:prSet/>
      <dgm:spPr/>
      <dgm:t>
        <a:bodyPr/>
        <a:lstStyle/>
        <a:p>
          <a:endParaRPr lang="en-US"/>
        </a:p>
      </dgm:t>
    </dgm:pt>
    <dgm:pt modelId="{F30FA4E0-43AA-0A48-A59B-06BFC4271700}" type="sibTrans" cxnId="{710E0300-A4FA-B04C-8E06-C47A317529CF}">
      <dgm:prSet/>
      <dgm:spPr/>
      <dgm:t>
        <a:bodyPr/>
        <a:lstStyle/>
        <a:p>
          <a:endParaRPr lang="en-US"/>
        </a:p>
      </dgm:t>
    </dgm:pt>
    <dgm:pt modelId="{46413F21-D64D-2648-99EC-6B121A5A23CE}">
      <dgm:prSet/>
      <dgm:spPr/>
      <dgm:t>
        <a:bodyPr/>
        <a:lstStyle/>
        <a:p>
          <a:endParaRPr lang="en-US"/>
        </a:p>
      </dgm:t>
    </dgm:pt>
    <dgm:pt modelId="{B338AB1D-66CA-2542-8972-E5EAAC1242A8}" type="parTrans" cxnId="{735982AE-A76F-744F-9576-2B9A8BBB862F}">
      <dgm:prSet/>
      <dgm:spPr/>
      <dgm:t>
        <a:bodyPr/>
        <a:lstStyle/>
        <a:p>
          <a:endParaRPr lang="en-US"/>
        </a:p>
      </dgm:t>
    </dgm:pt>
    <dgm:pt modelId="{B908DA0F-BC8F-B149-AC82-D0C199C4414C}" type="sibTrans" cxnId="{735982AE-A76F-744F-9576-2B9A8BBB862F}">
      <dgm:prSet/>
      <dgm:spPr/>
      <dgm:t>
        <a:bodyPr/>
        <a:lstStyle/>
        <a:p>
          <a:endParaRPr lang="en-US"/>
        </a:p>
      </dgm:t>
    </dgm:pt>
    <dgm:pt modelId="{3F21DB32-7406-1B48-B069-ECB3E28E6E03}">
      <dgm:prSet/>
      <dgm:spPr/>
      <dgm:t>
        <a:bodyPr/>
        <a:lstStyle/>
        <a:p>
          <a:endParaRPr lang="en-US"/>
        </a:p>
      </dgm:t>
    </dgm:pt>
    <dgm:pt modelId="{7C61A02A-D970-1D43-9C58-FF9B0A93C70F}" type="parTrans" cxnId="{DF7CDA24-3D74-9847-848D-CB2931A14E4F}">
      <dgm:prSet/>
      <dgm:spPr/>
      <dgm:t>
        <a:bodyPr/>
        <a:lstStyle/>
        <a:p>
          <a:endParaRPr lang="en-US"/>
        </a:p>
      </dgm:t>
    </dgm:pt>
    <dgm:pt modelId="{765D104E-96B4-2141-A932-B7F7E3205D23}" type="sibTrans" cxnId="{DF7CDA24-3D74-9847-848D-CB2931A14E4F}">
      <dgm:prSet/>
      <dgm:spPr/>
      <dgm:t>
        <a:bodyPr/>
        <a:lstStyle/>
        <a:p>
          <a:endParaRPr lang="en-US"/>
        </a:p>
      </dgm:t>
    </dgm:pt>
    <dgm:pt modelId="{542A80C7-9D45-A240-81DF-B1E382E1B8FC}">
      <dgm:prSet/>
      <dgm:spPr/>
      <dgm:t>
        <a:bodyPr/>
        <a:lstStyle/>
        <a:p>
          <a:endParaRPr lang="en-US"/>
        </a:p>
      </dgm:t>
    </dgm:pt>
    <dgm:pt modelId="{8342D721-23C6-A14C-9F0D-FC61C71275FC}" type="parTrans" cxnId="{57AEBB4D-FC9D-3843-86BE-04D62DB3DBA8}">
      <dgm:prSet/>
      <dgm:spPr/>
      <dgm:t>
        <a:bodyPr/>
        <a:lstStyle/>
        <a:p>
          <a:endParaRPr lang="en-US"/>
        </a:p>
      </dgm:t>
    </dgm:pt>
    <dgm:pt modelId="{1445F0AE-84FD-BF4A-AEA3-634CD82EE5C5}" type="sibTrans" cxnId="{57AEBB4D-FC9D-3843-86BE-04D62DB3DBA8}">
      <dgm:prSet/>
      <dgm:spPr/>
      <dgm:t>
        <a:bodyPr/>
        <a:lstStyle/>
        <a:p>
          <a:endParaRPr lang="en-US"/>
        </a:p>
      </dgm:t>
    </dgm:pt>
    <dgm:pt modelId="{AAF2D7C1-0622-6E4C-892C-D6CCB08EDC22}">
      <dgm:prSet/>
      <dgm:spPr/>
      <dgm:t>
        <a:bodyPr/>
        <a:lstStyle/>
        <a:p>
          <a:endParaRPr lang="en-US"/>
        </a:p>
      </dgm:t>
    </dgm:pt>
    <dgm:pt modelId="{D99DB03B-5528-5740-B0A4-44E41B854FAB}" type="parTrans" cxnId="{2772A0F3-E8EC-D84D-BCC9-1100196D7D5D}">
      <dgm:prSet/>
      <dgm:spPr/>
      <dgm:t>
        <a:bodyPr/>
        <a:lstStyle/>
        <a:p>
          <a:endParaRPr lang="en-US"/>
        </a:p>
      </dgm:t>
    </dgm:pt>
    <dgm:pt modelId="{ECD73518-B849-1441-8BAF-FFD4CEE932F1}" type="sibTrans" cxnId="{2772A0F3-E8EC-D84D-BCC9-1100196D7D5D}">
      <dgm:prSet/>
      <dgm:spPr/>
      <dgm:t>
        <a:bodyPr/>
        <a:lstStyle/>
        <a:p>
          <a:endParaRPr lang="en-US"/>
        </a:p>
      </dgm:t>
    </dgm:pt>
    <dgm:pt modelId="{2A1BC41C-998B-EC49-B95F-91D86B602626}">
      <dgm:prSet/>
      <dgm:spPr/>
      <dgm:t>
        <a:bodyPr/>
        <a:lstStyle/>
        <a:p>
          <a:endParaRPr lang="en-US"/>
        </a:p>
      </dgm:t>
    </dgm:pt>
    <dgm:pt modelId="{12154188-6CED-3741-BC57-682692A88B47}" type="parTrans" cxnId="{5FF0304E-1452-1048-B5E8-EC75F85827D1}">
      <dgm:prSet/>
      <dgm:spPr/>
      <dgm:t>
        <a:bodyPr/>
        <a:lstStyle/>
        <a:p>
          <a:endParaRPr lang="en-US"/>
        </a:p>
      </dgm:t>
    </dgm:pt>
    <dgm:pt modelId="{5C2431B4-E608-A14E-82F6-C2E5A4B2B2F4}" type="sibTrans" cxnId="{5FF0304E-1452-1048-B5E8-EC75F85827D1}">
      <dgm:prSet/>
      <dgm:spPr/>
      <dgm:t>
        <a:bodyPr/>
        <a:lstStyle/>
        <a:p>
          <a:endParaRPr lang="en-US"/>
        </a:p>
      </dgm:t>
    </dgm:pt>
    <dgm:pt modelId="{BDE2E7B3-62ED-2249-AA45-50FD9C87D69D}">
      <dgm:prSet/>
      <dgm:spPr/>
      <dgm:t>
        <a:bodyPr/>
        <a:lstStyle/>
        <a:p>
          <a:endParaRPr lang="en-US"/>
        </a:p>
      </dgm:t>
    </dgm:pt>
    <dgm:pt modelId="{020350E8-6A4C-4440-B28D-7DE05741E95B}" type="parTrans" cxnId="{7AB5DF54-7B68-494E-AEE8-677A39EEED0B}">
      <dgm:prSet/>
      <dgm:spPr/>
      <dgm:t>
        <a:bodyPr/>
        <a:lstStyle/>
        <a:p>
          <a:endParaRPr lang="en-US"/>
        </a:p>
      </dgm:t>
    </dgm:pt>
    <dgm:pt modelId="{582FD404-9916-7C49-A1D3-5744DD901D9F}" type="sibTrans" cxnId="{7AB5DF54-7B68-494E-AEE8-677A39EEED0B}">
      <dgm:prSet/>
      <dgm:spPr/>
      <dgm:t>
        <a:bodyPr/>
        <a:lstStyle/>
        <a:p>
          <a:endParaRPr lang="en-US"/>
        </a:p>
      </dgm:t>
    </dgm:pt>
    <dgm:pt modelId="{92684781-01F5-2F4A-BDC1-E8B56237B95F}">
      <dgm:prSet/>
      <dgm:spPr/>
      <dgm:t>
        <a:bodyPr/>
        <a:lstStyle/>
        <a:p>
          <a:pPr rtl="0"/>
          <a:r>
            <a:rPr lang="en-US" dirty="0" smtClean="0"/>
            <a:t>Questioning techniques and specific feedback</a:t>
          </a:r>
          <a:endParaRPr lang="en-US" dirty="0"/>
        </a:p>
      </dgm:t>
    </dgm:pt>
    <dgm:pt modelId="{F00F3349-A0EF-654C-97E2-C6428D19F5B3}" type="sibTrans" cxnId="{AA5684FC-4D6D-9541-8DA3-7F1E99A8188F}">
      <dgm:prSet/>
      <dgm:spPr/>
      <dgm:t>
        <a:bodyPr/>
        <a:lstStyle/>
        <a:p>
          <a:endParaRPr lang="en-US"/>
        </a:p>
      </dgm:t>
    </dgm:pt>
    <dgm:pt modelId="{08E6DED1-93DF-C44B-94FD-01FE17BB6706}" type="parTrans" cxnId="{AA5684FC-4D6D-9541-8DA3-7F1E99A8188F}">
      <dgm:prSet/>
      <dgm:spPr/>
      <dgm:t>
        <a:bodyPr/>
        <a:lstStyle/>
        <a:p>
          <a:endParaRPr lang="en-US"/>
        </a:p>
      </dgm:t>
    </dgm:pt>
    <dgm:pt modelId="{FCF51DDB-DF43-1843-80CE-A737BFEA651F}" type="pres">
      <dgm:prSet presAssocID="{A0C926E4-92B5-C641-8678-5ADB4B82E5CB}" presName="Name0" presStyleCnt="0">
        <dgm:presLayoutVars>
          <dgm:chMax val="7"/>
          <dgm:chPref val="7"/>
          <dgm:dir/>
        </dgm:presLayoutVars>
      </dgm:prSet>
      <dgm:spPr/>
      <dgm:t>
        <a:bodyPr/>
        <a:lstStyle/>
        <a:p>
          <a:endParaRPr lang="en-US"/>
        </a:p>
      </dgm:t>
    </dgm:pt>
    <dgm:pt modelId="{2EAE9130-B9C0-7E47-8BF6-893A3C9EBC35}" type="pres">
      <dgm:prSet presAssocID="{A0C926E4-92B5-C641-8678-5ADB4B82E5CB}" presName="Name1" presStyleCnt="0"/>
      <dgm:spPr/>
    </dgm:pt>
    <dgm:pt modelId="{B53D8EBB-3B04-CD40-A198-618C5069CCB4}" type="pres">
      <dgm:prSet presAssocID="{A0C926E4-92B5-C641-8678-5ADB4B82E5CB}" presName="cycle" presStyleCnt="0"/>
      <dgm:spPr/>
    </dgm:pt>
    <dgm:pt modelId="{120EAE8E-B85F-8448-A4D1-E371F7987CBA}" type="pres">
      <dgm:prSet presAssocID="{A0C926E4-92B5-C641-8678-5ADB4B82E5CB}" presName="srcNode" presStyleLbl="node1" presStyleIdx="0" presStyleCnt="7"/>
      <dgm:spPr/>
    </dgm:pt>
    <dgm:pt modelId="{45CF6E8C-0816-F14A-BDA5-745D225F55E7}" type="pres">
      <dgm:prSet presAssocID="{A0C926E4-92B5-C641-8678-5ADB4B82E5CB}" presName="conn" presStyleLbl="parChTrans1D2" presStyleIdx="0" presStyleCnt="1"/>
      <dgm:spPr/>
      <dgm:t>
        <a:bodyPr/>
        <a:lstStyle/>
        <a:p>
          <a:endParaRPr lang="en-US"/>
        </a:p>
      </dgm:t>
    </dgm:pt>
    <dgm:pt modelId="{A82D0A33-5ED1-3448-A7AF-C385D76E0528}" type="pres">
      <dgm:prSet presAssocID="{A0C926E4-92B5-C641-8678-5ADB4B82E5CB}" presName="extraNode" presStyleLbl="node1" presStyleIdx="0" presStyleCnt="7"/>
      <dgm:spPr/>
    </dgm:pt>
    <dgm:pt modelId="{6C6E7B18-E10E-C741-90FA-995960D9BD7C}" type="pres">
      <dgm:prSet presAssocID="{A0C926E4-92B5-C641-8678-5ADB4B82E5CB}" presName="dstNode" presStyleLbl="node1" presStyleIdx="0" presStyleCnt="7"/>
      <dgm:spPr/>
    </dgm:pt>
    <dgm:pt modelId="{A29FB152-6177-D746-AB67-3372F619C9F9}" type="pres">
      <dgm:prSet presAssocID="{8334D1BF-1D39-E44A-978C-3DE0A3C63FE9}" presName="text_1" presStyleLbl="node1" presStyleIdx="0" presStyleCnt="7">
        <dgm:presLayoutVars>
          <dgm:bulletEnabled val="1"/>
        </dgm:presLayoutVars>
      </dgm:prSet>
      <dgm:spPr/>
      <dgm:t>
        <a:bodyPr/>
        <a:lstStyle/>
        <a:p>
          <a:endParaRPr lang="en-US"/>
        </a:p>
      </dgm:t>
    </dgm:pt>
    <dgm:pt modelId="{DE0CB8AB-4AF4-AE41-ADFA-65D7B8BC4BBB}" type="pres">
      <dgm:prSet presAssocID="{8334D1BF-1D39-E44A-978C-3DE0A3C63FE9}" presName="accent_1" presStyleCnt="0"/>
      <dgm:spPr/>
    </dgm:pt>
    <dgm:pt modelId="{75BC27E5-79FB-6746-AA27-ABF6706A977A}" type="pres">
      <dgm:prSet presAssocID="{8334D1BF-1D39-E44A-978C-3DE0A3C63FE9}" presName="accentRepeatNode" presStyleLbl="solidFgAcc1" presStyleIdx="0" presStyleCnt="7"/>
      <dgm:spPr/>
    </dgm:pt>
    <dgm:pt modelId="{204FB313-4E7A-764F-8419-BA83B3D10EFB}" type="pres">
      <dgm:prSet presAssocID="{CA41F503-70BA-CF49-8255-4D3142284E98}" presName="text_2" presStyleLbl="node1" presStyleIdx="1" presStyleCnt="7">
        <dgm:presLayoutVars>
          <dgm:bulletEnabled val="1"/>
        </dgm:presLayoutVars>
      </dgm:prSet>
      <dgm:spPr/>
      <dgm:t>
        <a:bodyPr/>
        <a:lstStyle/>
        <a:p>
          <a:endParaRPr lang="en-US"/>
        </a:p>
      </dgm:t>
    </dgm:pt>
    <dgm:pt modelId="{9A3B7E41-0006-794B-BCAE-AA60D695B28A}" type="pres">
      <dgm:prSet presAssocID="{CA41F503-70BA-CF49-8255-4D3142284E98}" presName="accent_2" presStyleCnt="0"/>
      <dgm:spPr/>
    </dgm:pt>
    <dgm:pt modelId="{6F809D38-B510-5344-8AD5-F8C952A3DD3A}" type="pres">
      <dgm:prSet presAssocID="{CA41F503-70BA-CF49-8255-4D3142284E98}" presName="accentRepeatNode" presStyleLbl="solidFgAcc1" presStyleIdx="1" presStyleCnt="7"/>
      <dgm:spPr/>
    </dgm:pt>
    <dgm:pt modelId="{0A511B14-5B99-C643-91CF-95AA8EB140C2}" type="pres">
      <dgm:prSet presAssocID="{92684781-01F5-2F4A-BDC1-E8B56237B95F}" presName="text_3" presStyleLbl="node1" presStyleIdx="2" presStyleCnt="7">
        <dgm:presLayoutVars>
          <dgm:bulletEnabled val="1"/>
        </dgm:presLayoutVars>
      </dgm:prSet>
      <dgm:spPr/>
      <dgm:t>
        <a:bodyPr/>
        <a:lstStyle/>
        <a:p>
          <a:endParaRPr lang="en-US"/>
        </a:p>
      </dgm:t>
    </dgm:pt>
    <dgm:pt modelId="{96E2917E-C72B-2A4F-A8C2-CBD71CDD5AAF}" type="pres">
      <dgm:prSet presAssocID="{92684781-01F5-2F4A-BDC1-E8B56237B95F}" presName="accent_3" presStyleCnt="0"/>
      <dgm:spPr/>
    </dgm:pt>
    <dgm:pt modelId="{92643BA1-8595-854F-B253-66543951806D}" type="pres">
      <dgm:prSet presAssocID="{92684781-01F5-2F4A-BDC1-E8B56237B95F}" presName="accentRepeatNode" presStyleLbl="solidFgAcc1" presStyleIdx="2" presStyleCnt="7"/>
      <dgm:spPr/>
    </dgm:pt>
    <dgm:pt modelId="{81B1F706-6528-134D-98FD-3959166537B6}" type="pres">
      <dgm:prSet presAssocID="{6664205A-386B-BF48-9121-D6BC477DAB9F}" presName="text_4" presStyleLbl="node1" presStyleIdx="3" presStyleCnt="7">
        <dgm:presLayoutVars>
          <dgm:bulletEnabled val="1"/>
        </dgm:presLayoutVars>
      </dgm:prSet>
      <dgm:spPr/>
      <dgm:t>
        <a:bodyPr/>
        <a:lstStyle/>
        <a:p>
          <a:endParaRPr lang="en-US"/>
        </a:p>
      </dgm:t>
    </dgm:pt>
    <dgm:pt modelId="{D80C28F1-935A-9F47-8D36-832C5B41BD6C}" type="pres">
      <dgm:prSet presAssocID="{6664205A-386B-BF48-9121-D6BC477DAB9F}" presName="accent_4" presStyleCnt="0"/>
      <dgm:spPr/>
    </dgm:pt>
    <dgm:pt modelId="{F4980938-3830-9840-B8F2-539CB7A80F40}" type="pres">
      <dgm:prSet presAssocID="{6664205A-386B-BF48-9121-D6BC477DAB9F}" presName="accentRepeatNode" presStyleLbl="solidFgAcc1" presStyleIdx="3" presStyleCnt="7"/>
      <dgm:spPr/>
    </dgm:pt>
    <dgm:pt modelId="{73E19240-1572-6640-B03C-752AC8CC4148}" type="pres">
      <dgm:prSet presAssocID="{9C97E7C2-568D-8D40-AC3D-F2FFC82F8CAC}" presName="text_5" presStyleLbl="node1" presStyleIdx="4" presStyleCnt="7">
        <dgm:presLayoutVars>
          <dgm:bulletEnabled val="1"/>
        </dgm:presLayoutVars>
      </dgm:prSet>
      <dgm:spPr/>
      <dgm:t>
        <a:bodyPr/>
        <a:lstStyle/>
        <a:p>
          <a:endParaRPr lang="en-US"/>
        </a:p>
      </dgm:t>
    </dgm:pt>
    <dgm:pt modelId="{A221C57A-88DE-254A-BF4A-8E49747DD5FF}" type="pres">
      <dgm:prSet presAssocID="{9C97E7C2-568D-8D40-AC3D-F2FFC82F8CAC}" presName="accent_5" presStyleCnt="0"/>
      <dgm:spPr/>
    </dgm:pt>
    <dgm:pt modelId="{A672C884-AD89-734F-8F6A-A1FD7819E4A6}" type="pres">
      <dgm:prSet presAssocID="{9C97E7C2-568D-8D40-AC3D-F2FFC82F8CAC}" presName="accentRepeatNode" presStyleLbl="solidFgAcc1" presStyleIdx="4" presStyleCnt="7"/>
      <dgm:spPr/>
    </dgm:pt>
    <dgm:pt modelId="{74BF95EA-56EB-DA4A-AA39-2FA7AAFCB19A}" type="pres">
      <dgm:prSet presAssocID="{BCBF8248-A3EF-A54B-B78F-1F1AFD1999DD}" presName="text_6" presStyleLbl="node1" presStyleIdx="5" presStyleCnt="7">
        <dgm:presLayoutVars>
          <dgm:bulletEnabled val="1"/>
        </dgm:presLayoutVars>
      </dgm:prSet>
      <dgm:spPr/>
      <dgm:t>
        <a:bodyPr/>
        <a:lstStyle/>
        <a:p>
          <a:endParaRPr lang="en-US"/>
        </a:p>
      </dgm:t>
    </dgm:pt>
    <dgm:pt modelId="{F983A9A6-30FF-B24F-8967-30F51183B4F4}" type="pres">
      <dgm:prSet presAssocID="{BCBF8248-A3EF-A54B-B78F-1F1AFD1999DD}" presName="accent_6" presStyleCnt="0"/>
      <dgm:spPr/>
    </dgm:pt>
    <dgm:pt modelId="{8E48AAD9-8254-DC43-953E-0B5CE97BFE72}" type="pres">
      <dgm:prSet presAssocID="{BCBF8248-A3EF-A54B-B78F-1F1AFD1999DD}" presName="accentRepeatNode" presStyleLbl="solidFgAcc1" presStyleIdx="5" presStyleCnt="7"/>
      <dgm:spPr/>
    </dgm:pt>
    <dgm:pt modelId="{DDE19523-2325-384F-803C-1CECD4E7A885}" type="pres">
      <dgm:prSet presAssocID="{0F697F90-F9B0-9F4D-A58D-995C1A86B18C}" presName="text_7" presStyleLbl="node1" presStyleIdx="6" presStyleCnt="7">
        <dgm:presLayoutVars>
          <dgm:bulletEnabled val="1"/>
        </dgm:presLayoutVars>
      </dgm:prSet>
      <dgm:spPr/>
      <dgm:t>
        <a:bodyPr/>
        <a:lstStyle/>
        <a:p>
          <a:endParaRPr lang="en-US"/>
        </a:p>
      </dgm:t>
    </dgm:pt>
    <dgm:pt modelId="{C30179FA-A5DE-7849-A799-4A300AC1225B}" type="pres">
      <dgm:prSet presAssocID="{0F697F90-F9B0-9F4D-A58D-995C1A86B18C}" presName="accent_7" presStyleCnt="0"/>
      <dgm:spPr/>
    </dgm:pt>
    <dgm:pt modelId="{33273F82-C154-1D40-9B11-9568EBB860FF}" type="pres">
      <dgm:prSet presAssocID="{0F697F90-F9B0-9F4D-A58D-995C1A86B18C}" presName="accentRepeatNode" presStyleLbl="solidFgAcc1" presStyleIdx="6" presStyleCnt="7"/>
      <dgm:spPr/>
    </dgm:pt>
  </dgm:ptLst>
  <dgm:cxnLst>
    <dgm:cxn modelId="{AA5684FC-4D6D-9541-8DA3-7F1E99A8188F}" srcId="{A0C926E4-92B5-C641-8678-5ADB4B82E5CB}" destId="{92684781-01F5-2F4A-BDC1-E8B56237B95F}" srcOrd="2" destOrd="0" parTransId="{08E6DED1-93DF-C44B-94FD-01FE17BB6706}" sibTransId="{F00F3349-A0EF-654C-97E2-C6428D19F5B3}"/>
    <dgm:cxn modelId="{894DC4DE-B5A6-AD45-90BB-C374066E6244}" type="presOf" srcId="{6664205A-386B-BF48-9121-D6BC477DAB9F}" destId="{81B1F706-6528-134D-98FD-3959166537B6}" srcOrd="0" destOrd="0" presId="urn:microsoft.com/office/officeart/2008/layout/VerticalCurvedList"/>
    <dgm:cxn modelId="{2772A0F3-E8EC-D84D-BCC9-1100196D7D5D}" srcId="{A0C926E4-92B5-C641-8678-5ADB4B82E5CB}" destId="{AAF2D7C1-0622-6E4C-892C-D6CCB08EDC22}" srcOrd="11" destOrd="0" parTransId="{D99DB03B-5528-5740-B0A4-44E41B854FAB}" sibTransId="{ECD73518-B849-1441-8BAF-FFD4CEE932F1}"/>
    <dgm:cxn modelId="{F8D15BF8-5F8D-F248-91F8-37FDC292CDF1}" type="presOf" srcId="{0F697F90-F9B0-9F4D-A58D-995C1A86B18C}" destId="{DDE19523-2325-384F-803C-1CECD4E7A885}" srcOrd="0" destOrd="0" presId="urn:microsoft.com/office/officeart/2008/layout/VerticalCurvedList"/>
    <dgm:cxn modelId="{FB51ECBD-3B8B-F542-BC90-B8701C5AE6DC}" type="presOf" srcId="{A0C926E4-92B5-C641-8678-5ADB4B82E5CB}" destId="{FCF51DDB-DF43-1843-80CE-A737BFEA651F}" srcOrd="0" destOrd="0" presId="urn:microsoft.com/office/officeart/2008/layout/VerticalCurvedList"/>
    <dgm:cxn modelId="{4B1423C8-3D1C-2A40-A88F-EE27817277CE}" type="presOf" srcId="{3676E4E6-4440-AE44-BD56-FE47815551E9}" destId="{45CF6E8C-0816-F14A-BDA5-745D225F55E7}" srcOrd="0" destOrd="0" presId="urn:microsoft.com/office/officeart/2008/layout/VerticalCurvedList"/>
    <dgm:cxn modelId="{9708AFB7-7ADD-9148-9ECF-BCA063911A9D}" type="presOf" srcId="{CA41F503-70BA-CF49-8255-4D3142284E98}" destId="{204FB313-4E7A-764F-8419-BA83B3D10EFB}" srcOrd="0" destOrd="0" presId="urn:microsoft.com/office/officeart/2008/layout/VerticalCurvedList"/>
    <dgm:cxn modelId="{57E5EB55-1D1D-4F41-B93E-2FD7002BB3F0}" srcId="{A0C926E4-92B5-C641-8678-5ADB4B82E5CB}" destId="{0F697F90-F9B0-9F4D-A58D-995C1A86B18C}" srcOrd="6" destOrd="0" parTransId="{B80F210C-CB27-9445-A1AE-B9EC98859AD3}" sibTransId="{6C65D81B-2BBB-8940-974B-F0177A538040}"/>
    <dgm:cxn modelId="{3E1B23EA-A274-7A4A-830C-F502FEDEDC7D}" type="presOf" srcId="{8334D1BF-1D39-E44A-978C-3DE0A3C63FE9}" destId="{A29FB152-6177-D746-AB67-3372F619C9F9}" srcOrd="0" destOrd="0" presId="urn:microsoft.com/office/officeart/2008/layout/VerticalCurvedList"/>
    <dgm:cxn modelId="{4B39D2FA-3AD6-2F4E-8B4E-CF1A60B1BADC}" type="presOf" srcId="{9C97E7C2-568D-8D40-AC3D-F2FFC82F8CAC}" destId="{73E19240-1572-6640-B03C-752AC8CC4148}" srcOrd="0" destOrd="0" presId="urn:microsoft.com/office/officeart/2008/layout/VerticalCurvedList"/>
    <dgm:cxn modelId="{4DE110EE-5778-6F4C-B616-D8BFC5234553}" srcId="{A0C926E4-92B5-C641-8678-5ADB4B82E5CB}" destId="{BCBF8248-A3EF-A54B-B78F-1F1AFD1999DD}" srcOrd="5" destOrd="0" parTransId="{9C3BA8B6-C87B-754A-829B-BEEA7E41360B}" sibTransId="{ADBF12CE-7649-FE46-80D7-D78497816923}"/>
    <dgm:cxn modelId="{188B02C4-F9D9-0B43-B14A-C5440AF2D236}" srcId="{A0C926E4-92B5-C641-8678-5ADB4B82E5CB}" destId="{9C97E7C2-568D-8D40-AC3D-F2FFC82F8CAC}" srcOrd="4" destOrd="0" parTransId="{A6BF9A56-8637-2641-8719-39C7A43AD583}" sibTransId="{CAF84E90-B6B5-874C-837A-5B0933703EEE}"/>
    <dgm:cxn modelId="{7AB5DF54-7B68-494E-AEE8-677A39EEED0B}" srcId="{A0C926E4-92B5-C641-8678-5ADB4B82E5CB}" destId="{BDE2E7B3-62ED-2249-AA45-50FD9C87D69D}" srcOrd="13" destOrd="0" parTransId="{020350E8-6A4C-4440-B28D-7DE05741E95B}" sibTransId="{582FD404-9916-7C49-A1D3-5744DD901D9F}"/>
    <dgm:cxn modelId="{34D496EA-A8B1-744E-BC89-C5354C1AB69C}" type="presOf" srcId="{BCBF8248-A3EF-A54B-B78F-1F1AFD1999DD}" destId="{74BF95EA-56EB-DA4A-AA39-2FA7AAFCB19A}" srcOrd="0" destOrd="0" presId="urn:microsoft.com/office/officeart/2008/layout/VerticalCurvedList"/>
    <dgm:cxn modelId="{F4BB183B-6486-CF47-9310-3CB603AB47B3}" srcId="{A0C926E4-92B5-C641-8678-5ADB4B82E5CB}" destId="{CA41F503-70BA-CF49-8255-4D3142284E98}" srcOrd="1" destOrd="0" parTransId="{80FB0342-CF7A-534E-B98E-7B0337DDA593}" sibTransId="{009838F2-CB2C-B946-BF52-06B19D5738E1}"/>
    <dgm:cxn modelId="{710E0300-A4FA-B04C-8E06-C47A317529CF}" srcId="{A0C926E4-92B5-C641-8678-5ADB4B82E5CB}" destId="{D5C3535F-F2EB-C649-A410-66B0D8A8E6ED}" srcOrd="7" destOrd="0" parTransId="{1C35FA5F-CDF0-D548-9123-D964FB210710}" sibTransId="{F30FA4E0-43AA-0A48-A59B-06BFC4271700}"/>
    <dgm:cxn modelId="{57AEBB4D-FC9D-3843-86BE-04D62DB3DBA8}" srcId="{A0C926E4-92B5-C641-8678-5ADB4B82E5CB}" destId="{542A80C7-9D45-A240-81DF-B1E382E1B8FC}" srcOrd="10" destOrd="0" parTransId="{8342D721-23C6-A14C-9F0D-FC61C71275FC}" sibTransId="{1445F0AE-84FD-BF4A-AEA3-634CD82EE5C5}"/>
    <dgm:cxn modelId="{0DD96D90-9E91-AD4A-98C0-B59D8489E2F8}" srcId="{A0C926E4-92B5-C641-8678-5ADB4B82E5CB}" destId="{6664205A-386B-BF48-9121-D6BC477DAB9F}" srcOrd="3" destOrd="0" parTransId="{B9A29897-76DB-8F4F-B0ED-75FF90C2A404}" sibTransId="{065172D1-F809-0B4E-94B1-69143424B513}"/>
    <dgm:cxn modelId="{735982AE-A76F-744F-9576-2B9A8BBB862F}" srcId="{A0C926E4-92B5-C641-8678-5ADB4B82E5CB}" destId="{46413F21-D64D-2648-99EC-6B121A5A23CE}" srcOrd="8" destOrd="0" parTransId="{B338AB1D-66CA-2542-8972-E5EAAC1242A8}" sibTransId="{B908DA0F-BC8F-B149-AC82-D0C199C4414C}"/>
    <dgm:cxn modelId="{5FF0304E-1452-1048-B5E8-EC75F85827D1}" srcId="{A0C926E4-92B5-C641-8678-5ADB4B82E5CB}" destId="{2A1BC41C-998B-EC49-B95F-91D86B602626}" srcOrd="12" destOrd="0" parTransId="{12154188-6CED-3741-BC57-682692A88B47}" sibTransId="{5C2431B4-E608-A14E-82F6-C2E5A4B2B2F4}"/>
    <dgm:cxn modelId="{DF7CDA24-3D74-9847-848D-CB2931A14E4F}" srcId="{A0C926E4-92B5-C641-8678-5ADB4B82E5CB}" destId="{3F21DB32-7406-1B48-B069-ECB3E28E6E03}" srcOrd="9" destOrd="0" parTransId="{7C61A02A-D970-1D43-9C58-FF9B0A93C70F}" sibTransId="{765D104E-96B4-2141-A932-B7F7E3205D23}"/>
    <dgm:cxn modelId="{BE96C35D-2627-7143-9162-F8CE94C05023}" srcId="{A0C926E4-92B5-C641-8678-5ADB4B82E5CB}" destId="{8334D1BF-1D39-E44A-978C-3DE0A3C63FE9}" srcOrd="0" destOrd="0" parTransId="{B3A790DD-E80D-C748-B9D6-5F36F0ACDD39}" sibTransId="{3676E4E6-4440-AE44-BD56-FE47815551E9}"/>
    <dgm:cxn modelId="{CE230B27-8DF1-7842-B52C-CAB6A65628BD}" type="presOf" srcId="{92684781-01F5-2F4A-BDC1-E8B56237B95F}" destId="{0A511B14-5B99-C643-91CF-95AA8EB140C2}" srcOrd="0" destOrd="0" presId="urn:microsoft.com/office/officeart/2008/layout/VerticalCurvedList"/>
    <dgm:cxn modelId="{0B12923C-4417-6A4C-A287-F92E454C39A8}" type="presParOf" srcId="{FCF51DDB-DF43-1843-80CE-A737BFEA651F}" destId="{2EAE9130-B9C0-7E47-8BF6-893A3C9EBC35}" srcOrd="0" destOrd="0" presId="urn:microsoft.com/office/officeart/2008/layout/VerticalCurvedList"/>
    <dgm:cxn modelId="{D382B5FF-4E44-D440-BE89-630C03C328BC}" type="presParOf" srcId="{2EAE9130-B9C0-7E47-8BF6-893A3C9EBC35}" destId="{B53D8EBB-3B04-CD40-A198-618C5069CCB4}" srcOrd="0" destOrd="0" presId="urn:microsoft.com/office/officeart/2008/layout/VerticalCurvedList"/>
    <dgm:cxn modelId="{06D033DF-B8CB-5449-979C-FD87120FE4FC}" type="presParOf" srcId="{B53D8EBB-3B04-CD40-A198-618C5069CCB4}" destId="{120EAE8E-B85F-8448-A4D1-E371F7987CBA}" srcOrd="0" destOrd="0" presId="urn:microsoft.com/office/officeart/2008/layout/VerticalCurvedList"/>
    <dgm:cxn modelId="{5B9156B1-D6E1-FA42-9AD4-E0EC10A6BCC1}" type="presParOf" srcId="{B53D8EBB-3B04-CD40-A198-618C5069CCB4}" destId="{45CF6E8C-0816-F14A-BDA5-745D225F55E7}" srcOrd="1" destOrd="0" presId="urn:microsoft.com/office/officeart/2008/layout/VerticalCurvedList"/>
    <dgm:cxn modelId="{788ECDB4-9F7A-6749-B511-E23DC293EB6D}" type="presParOf" srcId="{B53D8EBB-3B04-CD40-A198-618C5069CCB4}" destId="{A82D0A33-5ED1-3448-A7AF-C385D76E0528}" srcOrd="2" destOrd="0" presId="urn:microsoft.com/office/officeart/2008/layout/VerticalCurvedList"/>
    <dgm:cxn modelId="{44D8F799-A759-C846-BA0C-2FD450BC1663}" type="presParOf" srcId="{B53D8EBB-3B04-CD40-A198-618C5069CCB4}" destId="{6C6E7B18-E10E-C741-90FA-995960D9BD7C}" srcOrd="3" destOrd="0" presId="urn:microsoft.com/office/officeart/2008/layout/VerticalCurvedList"/>
    <dgm:cxn modelId="{A56A1430-96C6-9949-BFA8-65F6949843CE}" type="presParOf" srcId="{2EAE9130-B9C0-7E47-8BF6-893A3C9EBC35}" destId="{A29FB152-6177-D746-AB67-3372F619C9F9}" srcOrd="1" destOrd="0" presId="urn:microsoft.com/office/officeart/2008/layout/VerticalCurvedList"/>
    <dgm:cxn modelId="{DDC72DC0-85EF-404B-A655-AF1A7F2502B0}" type="presParOf" srcId="{2EAE9130-B9C0-7E47-8BF6-893A3C9EBC35}" destId="{DE0CB8AB-4AF4-AE41-ADFA-65D7B8BC4BBB}" srcOrd="2" destOrd="0" presId="urn:microsoft.com/office/officeart/2008/layout/VerticalCurvedList"/>
    <dgm:cxn modelId="{E563EBE2-141B-9F49-8B1C-8CC21446BFF0}" type="presParOf" srcId="{DE0CB8AB-4AF4-AE41-ADFA-65D7B8BC4BBB}" destId="{75BC27E5-79FB-6746-AA27-ABF6706A977A}" srcOrd="0" destOrd="0" presId="urn:microsoft.com/office/officeart/2008/layout/VerticalCurvedList"/>
    <dgm:cxn modelId="{A2A91F3C-7146-AE40-9F46-1AB157548F2D}" type="presParOf" srcId="{2EAE9130-B9C0-7E47-8BF6-893A3C9EBC35}" destId="{204FB313-4E7A-764F-8419-BA83B3D10EFB}" srcOrd="3" destOrd="0" presId="urn:microsoft.com/office/officeart/2008/layout/VerticalCurvedList"/>
    <dgm:cxn modelId="{97F82E1E-8181-364F-B0F8-6BD39F4C01CA}" type="presParOf" srcId="{2EAE9130-B9C0-7E47-8BF6-893A3C9EBC35}" destId="{9A3B7E41-0006-794B-BCAE-AA60D695B28A}" srcOrd="4" destOrd="0" presId="urn:microsoft.com/office/officeart/2008/layout/VerticalCurvedList"/>
    <dgm:cxn modelId="{6B5C6608-E28C-E84E-8843-BE0AFABE4652}" type="presParOf" srcId="{9A3B7E41-0006-794B-BCAE-AA60D695B28A}" destId="{6F809D38-B510-5344-8AD5-F8C952A3DD3A}" srcOrd="0" destOrd="0" presId="urn:microsoft.com/office/officeart/2008/layout/VerticalCurvedList"/>
    <dgm:cxn modelId="{84280AB7-8FE8-0C4E-A0E7-F7AC63C22609}" type="presParOf" srcId="{2EAE9130-B9C0-7E47-8BF6-893A3C9EBC35}" destId="{0A511B14-5B99-C643-91CF-95AA8EB140C2}" srcOrd="5" destOrd="0" presId="urn:microsoft.com/office/officeart/2008/layout/VerticalCurvedList"/>
    <dgm:cxn modelId="{3F3B3B19-D65B-2544-85BC-8DBA48249472}" type="presParOf" srcId="{2EAE9130-B9C0-7E47-8BF6-893A3C9EBC35}" destId="{96E2917E-C72B-2A4F-A8C2-CBD71CDD5AAF}" srcOrd="6" destOrd="0" presId="urn:microsoft.com/office/officeart/2008/layout/VerticalCurvedList"/>
    <dgm:cxn modelId="{86F6940E-5DB3-D24C-A28C-BA13D46E33AC}" type="presParOf" srcId="{96E2917E-C72B-2A4F-A8C2-CBD71CDD5AAF}" destId="{92643BA1-8595-854F-B253-66543951806D}" srcOrd="0" destOrd="0" presId="urn:microsoft.com/office/officeart/2008/layout/VerticalCurvedList"/>
    <dgm:cxn modelId="{F96C858F-FBB6-DB42-8F8A-87A94E5012E8}" type="presParOf" srcId="{2EAE9130-B9C0-7E47-8BF6-893A3C9EBC35}" destId="{81B1F706-6528-134D-98FD-3959166537B6}" srcOrd="7" destOrd="0" presId="urn:microsoft.com/office/officeart/2008/layout/VerticalCurvedList"/>
    <dgm:cxn modelId="{174E5AF0-205A-724A-9D0D-76FD5F4F4FB8}" type="presParOf" srcId="{2EAE9130-B9C0-7E47-8BF6-893A3C9EBC35}" destId="{D80C28F1-935A-9F47-8D36-832C5B41BD6C}" srcOrd="8" destOrd="0" presId="urn:microsoft.com/office/officeart/2008/layout/VerticalCurvedList"/>
    <dgm:cxn modelId="{503FBFAA-E032-F146-B3BC-61291CAC3207}" type="presParOf" srcId="{D80C28F1-935A-9F47-8D36-832C5B41BD6C}" destId="{F4980938-3830-9840-B8F2-539CB7A80F40}" srcOrd="0" destOrd="0" presId="urn:microsoft.com/office/officeart/2008/layout/VerticalCurvedList"/>
    <dgm:cxn modelId="{B576B8AC-3365-4340-8ACE-ECDA28E447D0}" type="presParOf" srcId="{2EAE9130-B9C0-7E47-8BF6-893A3C9EBC35}" destId="{73E19240-1572-6640-B03C-752AC8CC4148}" srcOrd="9" destOrd="0" presId="urn:microsoft.com/office/officeart/2008/layout/VerticalCurvedList"/>
    <dgm:cxn modelId="{5E64FAF7-1384-8646-86CD-7B7225CB675C}" type="presParOf" srcId="{2EAE9130-B9C0-7E47-8BF6-893A3C9EBC35}" destId="{A221C57A-88DE-254A-BF4A-8E49747DD5FF}" srcOrd="10" destOrd="0" presId="urn:microsoft.com/office/officeart/2008/layout/VerticalCurvedList"/>
    <dgm:cxn modelId="{1829AB21-278A-3F4B-A362-68EBED98B99D}" type="presParOf" srcId="{A221C57A-88DE-254A-BF4A-8E49747DD5FF}" destId="{A672C884-AD89-734F-8F6A-A1FD7819E4A6}" srcOrd="0" destOrd="0" presId="urn:microsoft.com/office/officeart/2008/layout/VerticalCurvedList"/>
    <dgm:cxn modelId="{FC99EB61-DC83-7B4F-AC0F-E2A507D05B57}" type="presParOf" srcId="{2EAE9130-B9C0-7E47-8BF6-893A3C9EBC35}" destId="{74BF95EA-56EB-DA4A-AA39-2FA7AAFCB19A}" srcOrd="11" destOrd="0" presId="urn:microsoft.com/office/officeart/2008/layout/VerticalCurvedList"/>
    <dgm:cxn modelId="{939B8ACD-1657-8E4F-8C47-4122BB73E542}" type="presParOf" srcId="{2EAE9130-B9C0-7E47-8BF6-893A3C9EBC35}" destId="{F983A9A6-30FF-B24F-8967-30F51183B4F4}" srcOrd="12" destOrd="0" presId="urn:microsoft.com/office/officeart/2008/layout/VerticalCurvedList"/>
    <dgm:cxn modelId="{BEDE11EC-FBE9-D341-BDFE-85D09E67C906}" type="presParOf" srcId="{F983A9A6-30FF-B24F-8967-30F51183B4F4}" destId="{8E48AAD9-8254-DC43-953E-0B5CE97BFE72}" srcOrd="0" destOrd="0" presId="urn:microsoft.com/office/officeart/2008/layout/VerticalCurvedList"/>
    <dgm:cxn modelId="{3B67217B-1E65-744C-A095-3D673E9CF43A}" type="presParOf" srcId="{2EAE9130-B9C0-7E47-8BF6-893A3C9EBC35}" destId="{DDE19523-2325-384F-803C-1CECD4E7A885}" srcOrd="13" destOrd="0" presId="urn:microsoft.com/office/officeart/2008/layout/VerticalCurvedList"/>
    <dgm:cxn modelId="{FCC4D395-0C48-A64A-B0AB-15A97A3E1A03}" type="presParOf" srcId="{2EAE9130-B9C0-7E47-8BF6-893A3C9EBC35}" destId="{C30179FA-A5DE-7849-A799-4A300AC1225B}" srcOrd="14" destOrd="0" presId="urn:microsoft.com/office/officeart/2008/layout/VerticalCurvedList"/>
    <dgm:cxn modelId="{F0A7032B-7176-4945-B7A4-A9956A4FD1E6}" type="presParOf" srcId="{C30179FA-A5DE-7849-A799-4A300AC1225B}" destId="{33273F82-C154-1D40-9B11-9568EBB860FF}"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2C29A2C-F1D1-4E4D-B3ED-9C5EB94350A1}" type="doc">
      <dgm:prSet loTypeId="urn:microsoft.com/office/officeart/2005/8/layout/cycle7" loCatId="" qsTypeId="urn:microsoft.com/office/officeart/2005/8/quickstyle/simple4" qsCatId="simple" csTypeId="urn:microsoft.com/office/officeart/2005/8/colors/accent1_2" csCatId="accent1"/>
      <dgm:spPr/>
      <dgm:t>
        <a:bodyPr/>
        <a:lstStyle/>
        <a:p>
          <a:endParaRPr lang="en-US"/>
        </a:p>
      </dgm:t>
    </dgm:pt>
    <dgm:pt modelId="{C99C52EC-D0B6-D94B-9F8A-B12B2DEEBEA2}">
      <dgm:prSet/>
      <dgm:spPr/>
      <dgm:t>
        <a:bodyPr/>
        <a:lstStyle/>
        <a:p>
          <a:pPr rtl="0"/>
          <a:r>
            <a:rPr lang="en-US" dirty="0" smtClean="0"/>
            <a:t>Accountability to the learning community</a:t>
          </a:r>
          <a:endParaRPr lang="en-US" dirty="0"/>
        </a:p>
      </dgm:t>
    </dgm:pt>
    <dgm:pt modelId="{DAFFEFC9-F602-8D42-AC93-D9EDF35B5B28}" type="parTrans" cxnId="{6D1C798E-8D66-094B-8C47-D19EB15DA888}">
      <dgm:prSet/>
      <dgm:spPr/>
      <dgm:t>
        <a:bodyPr/>
        <a:lstStyle/>
        <a:p>
          <a:endParaRPr lang="en-US"/>
        </a:p>
      </dgm:t>
    </dgm:pt>
    <dgm:pt modelId="{D770838A-21E3-0D4D-A710-15F7CFAED9E5}" type="sibTrans" cxnId="{6D1C798E-8D66-094B-8C47-D19EB15DA888}">
      <dgm:prSet/>
      <dgm:spPr/>
      <dgm:t>
        <a:bodyPr/>
        <a:lstStyle/>
        <a:p>
          <a:endParaRPr lang="en-US" dirty="0"/>
        </a:p>
      </dgm:t>
    </dgm:pt>
    <dgm:pt modelId="{49432698-CE29-ED47-BD36-8AE805A013F2}">
      <dgm:prSet/>
      <dgm:spPr/>
      <dgm:t>
        <a:bodyPr/>
        <a:lstStyle/>
        <a:p>
          <a:pPr rtl="0"/>
          <a:r>
            <a:rPr lang="en-US" dirty="0" smtClean="0"/>
            <a:t>Accountability to the standards of reasoning</a:t>
          </a:r>
          <a:endParaRPr lang="en-US" dirty="0"/>
        </a:p>
      </dgm:t>
    </dgm:pt>
    <dgm:pt modelId="{13F67CE4-1E16-AD4B-8D06-A39B9BF9CD1D}" type="parTrans" cxnId="{DB8F1EC3-9DD9-3443-B38B-0ED49340763B}">
      <dgm:prSet/>
      <dgm:spPr/>
      <dgm:t>
        <a:bodyPr/>
        <a:lstStyle/>
        <a:p>
          <a:endParaRPr lang="en-US"/>
        </a:p>
      </dgm:t>
    </dgm:pt>
    <dgm:pt modelId="{E68B671A-B305-A04D-8269-5AE16038FCCA}" type="sibTrans" cxnId="{DB8F1EC3-9DD9-3443-B38B-0ED49340763B}">
      <dgm:prSet/>
      <dgm:spPr/>
      <dgm:t>
        <a:bodyPr/>
        <a:lstStyle/>
        <a:p>
          <a:endParaRPr lang="en-US" dirty="0"/>
        </a:p>
      </dgm:t>
    </dgm:pt>
    <dgm:pt modelId="{CCC504C4-ADF1-2D4D-A4A3-80B74F48A3E0}">
      <dgm:prSet/>
      <dgm:spPr/>
      <dgm:t>
        <a:bodyPr/>
        <a:lstStyle/>
        <a:p>
          <a:pPr rtl="0"/>
          <a:r>
            <a:rPr lang="en-US" dirty="0" smtClean="0"/>
            <a:t>Accountability to knowledge (Howell, Thomas, &amp; Ardasheva, 2011)</a:t>
          </a:r>
          <a:endParaRPr lang="en-US" dirty="0"/>
        </a:p>
      </dgm:t>
    </dgm:pt>
    <dgm:pt modelId="{52019E53-11A6-9B40-84C8-D97D0D037FDB}" type="parTrans" cxnId="{BBC2E677-F938-BC4B-A990-1A79BB0CB3C1}">
      <dgm:prSet/>
      <dgm:spPr/>
      <dgm:t>
        <a:bodyPr/>
        <a:lstStyle/>
        <a:p>
          <a:endParaRPr lang="en-US"/>
        </a:p>
      </dgm:t>
    </dgm:pt>
    <dgm:pt modelId="{100679E8-9F1C-4A40-A9A5-77371676A1CA}" type="sibTrans" cxnId="{BBC2E677-F938-BC4B-A990-1A79BB0CB3C1}">
      <dgm:prSet/>
      <dgm:spPr/>
      <dgm:t>
        <a:bodyPr/>
        <a:lstStyle/>
        <a:p>
          <a:endParaRPr lang="en-US" dirty="0"/>
        </a:p>
      </dgm:t>
    </dgm:pt>
    <dgm:pt modelId="{8FDB79A5-35D2-2945-AFA4-0C4F3E2EAD8F}" type="pres">
      <dgm:prSet presAssocID="{72C29A2C-F1D1-4E4D-B3ED-9C5EB94350A1}" presName="Name0" presStyleCnt="0">
        <dgm:presLayoutVars>
          <dgm:dir/>
          <dgm:resizeHandles val="exact"/>
        </dgm:presLayoutVars>
      </dgm:prSet>
      <dgm:spPr/>
      <dgm:t>
        <a:bodyPr/>
        <a:lstStyle/>
        <a:p>
          <a:endParaRPr lang="en-US"/>
        </a:p>
      </dgm:t>
    </dgm:pt>
    <dgm:pt modelId="{BDE8A581-6AB5-9147-8228-72EDB5B89C6D}" type="pres">
      <dgm:prSet presAssocID="{C99C52EC-D0B6-D94B-9F8A-B12B2DEEBEA2}" presName="node" presStyleLbl="node1" presStyleIdx="0" presStyleCnt="3">
        <dgm:presLayoutVars>
          <dgm:bulletEnabled val="1"/>
        </dgm:presLayoutVars>
      </dgm:prSet>
      <dgm:spPr/>
      <dgm:t>
        <a:bodyPr/>
        <a:lstStyle/>
        <a:p>
          <a:endParaRPr lang="en-US"/>
        </a:p>
      </dgm:t>
    </dgm:pt>
    <dgm:pt modelId="{896C47F9-5406-354E-AB39-B3AED5810E2E}" type="pres">
      <dgm:prSet presAssocID="{D770838A-21E3-0D4D-A710-15F7CFAED9E5}" presName="sibTrans" presStyleLbl="sibTrans2D1" presStyleIdx="0" presStyleCnt="3"/>
      <dgm:spPr/>
      <dgm:t>
        <a:bodyPr/>
        <a:lstStyle/>
        <a:p>
          <a:endParaRPr lang="en-US"/>
        </a:p>
      </dgm:t>
    </dgm:pt>
    <dgm:pt modelId="{18534175-2755-314B-B6D5-B4C483EB38AF}" type="pres">
      <dgm:prSet presAssocID="{D770838A-21E3-0D4D-A710-15F7CFAED9E5}" presName="connectorText" presStyleLbl="sibTrans2D1" presStyleIdx="0" presStyleCnt="3"/>
      <dgm:spPr/>
      <dgm:t>
        <a:bodyPr/>
        <a:lstStyle/>
        <a:p>
          <a:endParaRPr lang="en-US"/>
        </a:p>
      </dgm:t>
    </dgm:pt>
    <dgm:pt modelId="{0E437748-BF34-5E41-8D55-E259D591054D}" type="pres">
      <dgm:prSet presAssocID="{49432698-CE29-ED47-BD36-8AE805A013F2}" presName="node" presStyleLbl="node1" presStyleIdx="1" presStyleCnt="3">
        <dgm:presLayoutVars>
          <dgm:bulletEnabled val="1"/>
        </dgm:presLayoutVars>
      </dgm:prSet>
      <dgm:spPr/>
      <dgm:t>
        <a:bodyPr/>
        <a:lstStyle/>
        <a:p>
          <a:endParaRPr lang="en-US"/>
        </a:p>
      </dgm:t>
    </dgm:pt>
    <dgm:pt modelId="{31153399-3ADC-EF45-BAEE-F88B51E71B3F}" type="pres">
      <dgm:prSet presAssocID="{E68B671A-B305-A04D-8269-5AE16038FCCA}" presName="sibTrans" presStyleLbl="sibTrans2D1" presStyleIdx="1" presStyleCnt="3"/>
      <dgm:spPr/>
      <dgm:t>
        <a:bodyPr/>
        <a:lstStyle/>
        <a:p>
          <a:endParaRPr lang="en-US"/>
        </a:p>
      </dgm:t>
    </dgm:pt>
    <dgm:pt modelId="{8484B581-0845-1041-AABE-3177DDE6297B}" type="pres">
      <dgm:prSet presAssocID="{E68B671A-B305-A04D-8269-5AE16038FCCA}" presName="connectorText" presStyleLbl="sibTrans2D1" presStyleIdx="1" presStyleCnt="3"/>
      <dgm:spPr/>
      <dgm:t>
        <a:bodyPr/>
        <a:lstStyle/>
        <a:p>
          <a:endParaRPr lang="en-US"/>
        </a:p>
      </dgm:t>
    </dgm:pt>
    <dgm:pt modelId="{FDCB3FEE-DBC4-8042-8D01-0577920E1E28}" type="pres">
      <dgm:prSet presAssocID="{CCC504C4-ADF1-2D4D-A4A3-80B74F48A3E0}" presName="node" presStyleLbl="node1" presStyleIdx="2" presStyleCnt="3">
        <dgm:presLayoutVars>
          <dgm:bulletEnabled val="1"/>
        </dgm:presLayoutVars>
      </dgm:prSet>
      <dgm:spPr/>
      <dgm:t>
        <a:bodyPr/>
        <a:lstStyle/>
        <a:p>
          <a:endParaRPr lang="en-US"/>
        </a:p>
      </dgm:t>
    </dgm:pt>
    <dgm:pt modelId="{28F7D844-570D-AC41-BD6A-9E94D2593FFC}" type="pres">
      <dgm:prSet presAssocID="{100679E8-9F1C-4A40-A9A5-77371676A1CA}" presName="sibTrans" presStyleLbl="sibTrans2D1" presStyleIdx="2" presStyleCnt="3"/>
      <dgm:spPr/>
      <dgm:t>
        <a:bodyPr/>
        <a:lstStyle/>
        <a:p>
          <a:endParaRPr lang="en-US"/>
        </a:p>
      </dgm:t>
    </dgm:pt>
    <dgm:pt modelId="{51957ADD-D62C-4949-9B2B-D3479A9CC7B2}" type="pres">
      <dgm:prSet presAssocID="{100679E8-9F1C-4A40-A9A5-77371676A1CA}" presName="connectorText" presStyleLbl="sibTrans2D1" presStyleIdx="2" presStyleCnt="3"/>
      <dgm:spPr/>
      <dgm:t>
        <a:bodyPr/>
        <a:lstStyle/>
        <a:p>
          <a:endParaRPr lang="en-US"/>
        </a:p>
      </dgm:t>
    </dgm:pt>
  </dgm:ptLst>
  <dgm:cxnLst>
    <dgm:cxn modelId="{32F0F7D5-474B-1B4E-9F63-44CFA2D527E3}" type="presOf" srcId="{100679E8-9F1C-4A40-A9A5-77371676A1CA}" destId="{51957ADD-D62C-4949-9B2B-D3479A9CC7B2}" srcOrd="1" destOrd="0" presId="urn:microsoft.com/office/officeart/2005/8/layout/cycle7"/>
    <dgm:cxn modelId="{604E6C27-E908-FA40-B47D-8EED62FF8ED3}" type="presOf" srcId="{49432698-CE29-ED47-BD36-8AE805A013F2}" destId="{0E437748-BF34-5E41-8D55-E259D591054D}" srcOrd="0" destOrd="0" presId="urn:microsoft.com/office/officeart/2005/8/layout/cycle7"/>
    <dgm:cxn modelId="{6D1C798E-8D66-094B-8C47-D19EB15DA888}" srcId="{72C29A2C-F1D1-4E4D-B3ED-9C5EB94350A1}" destId="{C99C52EC-D0B6-D94B-9F8A-B12B2DEEBEA2}" srcOrd="0" destOrd="0" parTransId="{DAFFEFC9-F602-8D42-AC93-D9EDF35B5B28}" sibTransId="{D770838A-21E3-0D4D-A710-15F7CFAED9E5}"/>
    <dgm:cxn modelId="{AAC42B2F-ED89-4244-933E-A7B129F08848}" type="presOf" srcId="{100679E8-9F1C-4A40-A9A5-77371676A1CA}" destId="{28F7D844-570D-AC41-BD6A-9E94D2593FFC}" srcOrd="0" destOrd="0" presId="urn:microsoft.com/office/officeart/2005/8/layout/cycle7"/>
    <dgm:cxn modelId="{BA03FFDC-6B72-9E4B-B29C-F9FB86942D90}" type="presOf" srcId="{E68B671A-B305-A04D-8269-5AE16038FCCA}" destId="{31153399-3ADC-EF45-BAEE-F88B51E71B3F}" srcOrd="0" destOrd="0" presId="urn:microsoft.com/office/officeart/2005/8/layout/cycle7"/>
    <dgm:cxn modelId="{891C50A8-9158-7C40-90DA-E483E157138A}" type="presOf" srcId="{C99C52EC-D0B6-D94B-9F8A-B12B2DEEBEA2}" destId="{BDE8A581-6AB5-9147-8228-72EDB5B89C6D}" srcOrd="0" destOrd="0" presId="urn:microsoft.com/office/officeart/2005/8/layout/cycle7"/>
    <dgm:cxn modelId="{8616A5FC-973B-D747-8ECE-DC50D090D81F}" type="presOf" srcId="{D770838A-21E3-0D4D-A710-15F7CFAED9E5}" destId="{896C47F9-5406-354E-AB39-B3AED5810E2E}" srcOrd="0" destOrd="0" presId="urn:microsoft.com/office/officeart/2005/8/layout/cycle7"/>
    <dgm:cxn modelId="{BBC2E677-F938-BC4B-A990-1A79BB0CB3C1}" srcId="{72C29A2C-F1D1-4E4D-B3ED-9C5EB94350A1}" destId="{CCC504C4-ADF1-2D4D-A4A3-80B74F48A3E0}" srcOrd="2" destOrd="0" parTransId="{52019E53-11A6-9B40-84C8-D97D0D037FDB}" sibTransId="{100679E8-9F1C-4A40-A9A5-77371676A1CA}"/>
    <dgm:cxn modelId="{6BDF0443-3E7F-A945-8620-F3CCA7449DED}" type="presOf" srcId="{72C29A2C-F1D1-4E4D-B3ED-9C5EB94350A1}" destId="{8FDB79A5-35D2-2945-AFA4-0C4F3E2EAD8F}" srcOrd="0" destOrd="0" presId="urn:microsoft.com/office/officeart/2005/8/layout/cycle7"/>
    <dgm:cxn modelId="{8E1A73D3-9369-0245-B134-9DC5DCAE19DB}" type="presOf" srcId="{D770838A-21E3-0D4D-A710-15F7CFAED9E5}" destId="{18534175-2755-314B-B6D5-B4C483EB38AF}" srcOrd="1" destOrd="0" presId="urn:microsoft.com/office/officeart/2005/8/layout/cycle7"/>
    <dgm:cxn modelId="{CE846237-19CB-2845-A423-81AF5583EF81}" type="presOf" srcId="{CCC504C4-ADF1-2D4D-A4A3-80B74F48A3E0}" destId="{FDCB3FEE-DBC4-8042-8D01-0577920E1E28}" srcOrd="0" destOrd="0" presId="urn:microsoft.com/office/officeart/2005/8/layout/cycle7"/>
    <dgm:cxn modelId="{DB8F1EC3-9DD9-3443-B38B-0ED49340763B}" srcId="{72C29A2C-F1D1-4E4D-B3ED-9C5EB94350A1}" destId="{49432698-CE29-ED47-BD36-8AE805A013F2}" srcOrd="1" destOrd="0" parTransId="{13F67CE4-1E16-AD4B-8D06-A39B9BF9CD1D}" sibTransId="{E68B671A-B305-A04D-8269-5AE16038FCCA}"/>
    <dgm:cxn modelId="{7C74A92D-96A1-CC42-AD90-74B28C58D56B}" type="presOf" srcId="{E68B671A-B305-A04D-8269-5AE16038FCCA}" destId="{8484B581-0845-1041-AABE-3177DDE6297B}" srcOrd="1" destOrd="0" presId="urn:microsoft.com/office/officeart/2005/8/layout/cycle7"/>
    <dgm:cxn modelId="{114E3D33-30EF-A747-A806-2EF27A58D8FB}" type="presParOf" srcId="{8FDB79A5-35D2-2945-AFA4-0C4F3E2EAD8F}" destId="{BDE8A581-6AB5-9147-8228-72EDB5B89C6D}" srcOrd="0" destOrd="0" presId="urn:microsoft.com/office/officeart/2005/8/layout/cycle7"/>
    <dgm:cxn modelId="{8A4869AD-F73D-A844-9447-A56C75DE46A8}" type="presParOf" srcId="{8FDB79A5-35D2-2945-AFA4-0C4F3E2EAD8F}" destId="{896C47F9-5406-354E-AB39-B3AED5810E2E}" srcOrd="1" destOrd="0" presId="urn:microsoft.com/office/officeart/2005/8/layout/cycle7"/>
    <dgm:cxn modelId="{DCFF555D-6BE1-8746-8B18-0248677E9EDE}" type="presParOf" srcId="{896C47F9-5406-354E-AB39-B3AED5810E2E}" destId="{18534175-2755-314B-B6D5-B4C483EB38AF}" srcOrd="0" destOrd="0" presId="urn:microsoft.com/office/officeart/2005/8/layout/cycle7"/>
    <dgm:cxn modelId="{1EB5FBC9-7AF3-114B-8620-2BEB5366F76E}" type="presParOf" srcId="{8FDB79A5-35D2-2945-AFA4-0C4F3E2EAD8F}" destId="{0E437748-BF34-5E41-8D55-E259D591054D}" srcOrd="2" destOrd="0" presId="urn:microsoft.com/office/officeart/2005/8/layout/cycle7"/>
    <dgm:cxn modelId="{3FD120F7-E2A7-114F-96A6-4EF3D9DF6ACA}" type="presParOf" srcId="{8FDB79A5-35D2-2945-AFA4-0C4F3E2EAD8F}" destId="{31153399-3ADC-EF45-BAEE-F88B51E71B3F}" srcOrd="3" destOrd="0" presId="urn:microsoft.com/office/officeart/2005/8/layout/cycle7"/>
    <dgm:cxn modelId="{D19D2E65-9D9E-934F-9299-63B8F2167FF9}" type="presParOf" srcId="{31153399-3ADC-EF45-BAEE-F88B51E71B3F}" destId="{8484B581-0845-1041-AABE-3177DDE6297B}" srcOrd="0" destOrd="0" presId="urn:microsoft.com/office/officeart/2005/8/layout/cycle7"/>
    <dgm:cxn modelId="{D9ED4391-2181-A740-8940-09E6131FA866}" type="presParOf" srcId="{8FDB79A5-35D2-2945-AFA4-0C4F3E2EAD8F}" destId="{FDCB3FEE-DBC4-8042-8D01-0577920E1E28}" srcOrd="4" destOrd="0" presId="urn:microsoft.com/office/officeart/2005/8/layout/cycle7"/>
    <dgm:cxn modelId="{203D0346-A52D-1E4B-96F3-1849C5520CF7}" type="presParOf" srcId="{8FDB79A5-35D2-2945-AFA4-0C4F3E2EAD8F}" destId="{28F7D844-570D-AC41-BD6A-9E94D2593FFC}" srcOrd="5" destOrd="0" presId="urn:microsoft.com/office/officeart/2005/8/layout/cycle7"/>
    <dgm:cxn modelId="{19C85F79-89F1-6F48-809C-89B671AB9B15}" type="presParOf" srcId="{28F7D844-570D-AC41-BD6A-9E94D2593FFC}" destId="{51957ADD-D62C-4949-9B2B-D3479A9CC7B2}" srcOrd="0" destOrd="0" presId="urn:microsoft.com/office/officeart/2005/8/layout/cycle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5C995AB-BF5A-964C-9CBA-0B6915CF001A}" type="doc">
      <dgm:prSet loTypeId="urn:microsoft.com/office/officeart/2008/layout/LinedList" loCatId="" qsTypeId="urn:microsoft.com/office/officeart/2005/8/quickstyle/simple4" qsCatId="simple" csTypeId="urn:microsoft.com/office/officeart/2005/8/colors/accent1_2" csCatId="accent1" phldr="1"/>
      <dgm:spPr/>
      <dgm:t>
        <a:bodyPr/>
        <a:lstStyle/>
        <a:p>
          <a:endParaRPr lang="en-US"/>
        </a:p>
      </dgm:t>
    </dgm:pt>
    <dgm:pt modelId="{6F952543-8643-D94B-94F4-DB811562D368}">
      <dgm:prSet/>
      <dgm:spPr/>
      <dgm:t>
        <a:bodyPr/>
        <a:lstStyle/>
        <a:p>
          <a:pPr rtl="0"/>
          <a:endParaRPr lang="en-US" dirty="0"/>
        </a:p>
      </dgm:t>
    </dgm:pt>
    <dgm:pt modelId="{44FCB0D4-1829-9041-A6AF-5C11384BC644}" type="parTrans" cxnId="{E3A51DF7-6F51-7D46-8ACC-0834F6BA016A}">
      <dgm:prSet/>
      <dgm:spPr/>
      <dgm:t>
        <a:bodyPr/>
        <a:lstStyle/>
        <a:p>
          <a:endParaRPr lang="en-US"/>
        </a:p>
      </dgm:t>
    </dgm:pt>
    <dgm:pt modelId="{F0A2EC71-8985-1043-A2D9-D9B6FC479C7A}" type="sibTrans" cxnId="{E3A51DF7-6F51-7D46-8ACC-0834F6BA016A}">
      <dgm:prSet/>
      <dgm:spPr/>
      <dgm:t>
        <a:bodyPr/>
        <a:lstStyle/>
        <a:p>
          <a:endParaRPr lang="en-US"/>
        </a:p>
      </dgm:t>
    </dgm:pt>
    <dgm:pt modelId="{01ED54CC-8CC0-6340-8DE4-6198F0689F93}">
      <dgm:prSet/>
      <dgm:spPr/>
      <dgm:t>
        <a:bodyPr/>
        <a:lstStyle/>
        <a:p>
          <a:pPr rtl="0"/>
          <a:r>
            <a:rPr lang="en-US" b="1" dirty="0" smtClean="0"/>
            <a:t>Effective teaching strategies </a:t>
          </a:r>
        </a:p>
        <a:p>
          <a:pPr rtl="0"/>
          <a:r>
            <a:rPr lang="en-US" b="0" dirty="0" smtClean="0"/>
            <a:t>Self-reflections to remain within the parameters of social cognitive theory</a:t>
          </a:r>
        </a:p>
      </dgm:t>
    </dgm:pt>
    <dgm:pt modelId="{E16CB6BB-D183-9743-804D-EA77654BA5F8}" type="parTrans" cxnId="{DF34A9C2-67B9-7E43-A18E-FA5D762C5A66}">
      <dgm:prSet/>
      <dgm:spPr/>
      <dgm:t>
        <a:bodyPr/>
        <a:lstStyle/>
        <a:p>
          <a:endParaRPr lang="en-US"/>
        </a:p>
      </dgm:t>
    </dgm:pt>
    <dgm:pt modelId="{F4CE0839-F5EF-A846-96B3-F38D7C905735}" type="sibTrans" cxnId="{DF34A9C2-67B9-7E43-A18E-FA5D762C5A66}">
      <dgm:prSet/>
      <dgm:spPr/>
      <dgm:t>
        <a:bodyPr/>
        <a:lstStyle/>
        <a:p>
          <a:endParaRPr lang="en-US"/>
        </a:p>
      </dgm:t>
    </dgm:pt>
    <dgm:pt modelId="{694103FC-7BC6-CD42-AF76-D22A1B2B2A1C}">
      <dgm:prSet/>
      <dgm:spPr/>
      <dgm:t>
        <a:bodyPr/>
        <a:lstStyle/>
        <a:p>
          <a:pPr rtl="0"/>
          <a:r>
            <a:rPr lang="en-US" b="1" dirty="0" smtClean="0"/>
            <a:t>Self-efficacy of mathematical abilities</a:t>
          </a:r>
        </a:p>
        <a:p>
          <a:pPr rtl="0"/>
          <a:r>
            <a:rPr lang="en-US" dirty="0" smtClean="0"/>
            <a:t>Pre and post self-efficacy of mathematical ability surveys</a:t>
          </a:r>
          <a:endParaRPr lang="en-US" dirty="0"/>
        </a:p>
      </dgm:t>
    </dgm:pt>
    <dgm:pt modelId="{908CF685-01E2-9B4F-8407-C89983BF32A6}" type="parTrans" cxnId="{1684C3D7-4AA6-754D-AE42-FCECB6ACA5B8}">
      <dgm:prSet/>
      <dgm:spPr/>
      <dgm:t>
        <a:bodyPr/>
        <a:lstStyle/>
        <a:p>
          <a:endParaRPr lang="en-US"/>
        </a:p>
      </dgm:t>
    </dgm:pt>
    <dgm:pt modelId="{D3629B1B-EB92-F94E-96F8-509755A125C2}" type="sibTrans" cxnId="{1684C3D7-4AA6-754D-AE42-FCECB6ACA5B8}">
      <dgm:prSet/>
      <dgm:spPr/>
      <dgm:t>
        <a:bodyPr/>
        <a:lstStyle/>
        <a:p>
          <a:endParaRPr lang="en-US"/>
        </a:p>
      </dgm:t>
    </dgm:pt>
    <dgm:pt modelId="{26CFBCDC-5E03-924E-83ED-BF288E9693BF}">
      <dgm:prSet/>
      <dgm:spPr/>
      <dgm:t>
        <a:bodyPr/>
        <a:lstStyle/>
        <a:p>
          <a:pPr rtl="0"/>
          <a:r>
            <a:rPr lang="en-US" b="1" dirty="0" smtClean="0"/>
            <a:t>Levels of participatory behaviors</a:t>
          </a:r>
        </a:p>
        <a:p>
          <a:pPr rtl="0"/>
          <a:r>
            <a:rPr lang="en-US" dirty="0" smtClean="0"/>
            <a:t>Videotaped observations, using an observation instrument exploring three primary levels of classroom participatory behaviors</a:t>
          </a:r>
          <a:endParaRPr lang="en-US" dirty="0"/>
        </a:p>
      </dgm:t>
    </dgm:pt>
    <dgm:pt modelId="{473F2C2E-E649-F145-BB05-04AC71CB6275}" type="parTrans" cxnId="{692F0FE7-BE0A-1642-92AA-4E82EF347542}">
      <dgm:prSet/>
      <dgm:spPr/>
      <dgm:t>
        <a:bodyPr/>
        <a:lstStyle/>
        <a:p>
          <a:endParaRPr lang="en-US"/>
        </a:p>
      </dgm:t>
    </dgm:pt>
    <dgm:pt modelId="{AD8AE51E-160A-434E-9A27-E9B1B06B1495}" type="sibTrans" cxnId="{692F0FE7-BE0A-1642-92AA-4E82EF347542}">
      <dgm:prSet/>
      <dgm:spPr/>
      <dgm:t>
        <a:bodyPr/>
        <a:lstStyle/>
        <a:p>
          <a:endParaRPr lang="en-US"/>
        </a:p>
      </dgm:t>
    </dgm:pt>
    <dgm:pt modelId="{379FBC66-61F4-2242-B1BB-E1C83AFE0406}">
      <dgm:prSet/>
      <dgm:spPr/>
      <dgm:t>
        <a:bodyPr/>
        <a:lstStyle/>
        <a:p>
          <a:pPr rtl="0"/>
          <a:r>
            <a:rPr lang="en-US" b="1" dirty="0" smtClean="0"/>
            <a:t>Academic achievement</a:t>
          </a:r>
        </a:p>
        <a:p>
          <a:pPr rtl="0"/>
          <a:r>
            <a:rPr lang="en-US" dirty="0" smtClean="0"/>
            <a:t>Fall and Spring MAP-Mathematics RIT and percentile results</a:t>
          </a:r>
        </a:p>
        <a:p>
          <a:pPr rtl="0"/>
          <a:endParaRPr lang="en-US" dirty="0"/>
        </a:p>
      </dgm:t>
    </dgm:pt>
    <dgm:pt modelId="{6FAA6CEF-27DF-4541-A842-E2B80826FEBF}" type="parTrans" cxnId="{2A992CD4-070B-C044-B214-949C9D44F964}">
      <dgm:prSet/>
      <dgm:spPr/>
      <dgm:t>
        <a:bodyPr/>
        <a:lstStyle/>
        <a:p>
          <a:endParaRPr lang="en-US"/>
        </a:p>
      </dgm:t>
    </dgm:pt>
    <dgm:pt modelId="{68B76BFD-6CBA-9B41-9465-0366D8DC7849}" type="sibTrans" cxnId="{2A992CD4-070B-C044-B214-949C9D44F964}">
      <dgm:prSet/>
      <dgm:spPr/>
      <dgm:t>
        <a:bodyPr/>
        <a:lstStyle/>
        <a:p>
          <a:endParaRPr lang="en-US"/>
        </a:p>
      </dgm:t>
    </dgm:pt>
    <dgm:pt modelId="{5FC7A79F-471F-F845-8772-7F92557066CA}" type="pres">
      <dgm:prSet presAssocID="{A5C995AB-BF5A-964C-9CBA-0B6915CF001A}" presName="vert0" presStyleCnt="0">
        <dgm:presLayoutVars>
          <dgm:dir/>
          <dgm:animOne val="branch"/>
          <dgm:animLvl val="lvl"/>
        </dgm:presLayoutVars>
      </dgm:prSet>
      <dgm:spPr/>
      <dgm:t>
        <a:bodyPr/>
        <a:lstStyle/>
        <a:p>
          <a:endParaRPr lang="en-US"/>
        </a:p>
      </dgm:t>
    </dgm:pt>
    <dgm:pt modelId="{89487222-9E07-EC42-BBE2-8536DB2A3264}" type="pres">
      <dgm:prSet presAssocID="{6F952543-8643-D94B-94F4-DB811562D368}" presName="thickLine" presStyleLbl="alignNode1" presStyleIdx="0" presStyleCnt="1"/>
      <dgm:spPr/>
    </dgm:pt>
    <dgm:pt modelId="{A4A7D63B-B1DE-3F4B-9EDE-98C691ACB171}" type="pres">
      <dgm:prSet presAssocID="{6F952543-8643-D94B-94F4-DB811562D368}" presName="horz1" presStyleCnt="0"/>
      <dgm:spPr/>
    </dgm:pt>
    <dgm:pt modelId="{2CC89E34-E6EA-144B-8E07-3E6E55A91DD1}" type="pres">
      <dgm:prSet presAssocID="{6F952543-8643-D94B-94F4-DB811562D368}" presName="tx1" presStyleLbl="revTx" presStyleIdx="0" presStyleCnt="5"/>
      <dgm:spPr/>
      <dgm:t>
        <a:bodyPr/>
        <a:lstStyle/>
        <a:p>
          <a:endParaRPr lang="en-US"/>
        </a:p>
      </dgm:t>
    </dgm:pt>
    <dgm:pt modelId="{35E39B23-0E8F-A347-9142-FBF1A48FD5D6}" type="pres">
      <dgm:prSet presAssocID="{6F952543-8643-D94B-94F4-DB811562D368}" presName="vert1" presStyleCnt="0"/>
      <dgm:spPr/>
    </dgm:pt>
    <dgm:pt modelId="{A9495C1F-08CA-3943-BF9B-F29006A4A86E}" type="pres">
      <dgm:prSet presAssocID="{01ED54CC-8CC0-6340-8DE4-6198F0689F93}" presName="vertSpace2a" presStyleCnt="0"/>
      <dgm:spPr/>
    </dgm:pt>
    <dgm:pt modelId="{26FB4D45-BAE4-D54E-A213-18D79A60AFDA}" type="pres">
      <dgm:prSet presAssocID="{01ED54CC-8CC0-6340-8DE4-6198F0689F93}" presName="horz2" presStyleCnt="0"/>
      <dgm:spPr/>
    </dgm:pt>
    <dgm:pt modelId="{CCE8E4EF-1752-CD4E-A52D-4B4BA3BB0B6C}" type="pres">
      <dgm:prSet presAssocID="{01ED54CC-8CC0-6340-8DE4-6198F0689F93}" presName="horzSpace2" presStyleCnt="0"/>
      <dgm:spPr/>
    </dgm:pt>
    <dgm:pt modelId="{87FB78AA-5950-B74B-8424-2DD439715252}" type="pres">
      <dgm:prSet presAssocID="{01ED54CC-8CC0-6340-8DE4-6198F0689F93}" presName="tx2" presStyleLbl="revTx" presStyleIdx="1" presStyleCnt="5"/>
      <dgm:spPr/>
      <dgm:t>
        <a:bodyPr/>
        <a:lstStyle/>
        <a:p>
          <a:endParaRPr lang="en-US"/>
        </a:p>
      </dgm:t>
    </dgm:pt>
    <dgm:pt modelId="{ECD60475-9ED4-554E-A271-7B7FD7EA3CD9}" type="pres">
      <dgm:prSet presAssocID="{01ED54CC-8CC0-6340-8DE4-6198F0689F93}" presName="vert2" presStyleCnt="0"/>
      <dgm:spPr/>
    </dgm:pt>
    <dgm:pt modelId="{BF187751-F39C-344A-A9CF-EDCB662F5CBF}" type="pres">
      <dgm:prSet presAssocID="{01ED54CC-8CC0-6340-8DE4-6198F0689F93}" presName="thinLine2b" presStyleLbl="callout" presStyleIdx="0" presStyleCnt="4"/>
      <dgm:spPr/>
    </dgm:pt>
    <dgm:pt modelId="{9D1C40A2-C636-1140-8763-6C4CB91F4D82}" type="pres">
      <dgm:prSet presAssocID="{01ED54CC-8CC0-6340-8DE4-6198F0689F93}" presName="vertSpace2b" presStyleCnt="0"/>
      <dgm:spPr/>
    </dgm:pt>
    <dgm:pt modelId="{9DB2F295-2AA5-594E-AB4B-AA8EC16C921D}" type="pres">
      <dgm:prSet presAssocID="{694103FC-7BC6-CD42-AF76-D22A1B2B2A1C}" presName="horz2" presStyleCnt="0"/>
      <dgm:spPr/>
    </dgm:pt>
    <dgm:pt modelId="{C2A5CC4D-B83D-854E-9CE3-4F4C0A9C27A8}" type="pres">
      <dgm:prSet presAssocID="{694103FC-7BC6-CD42-AF76-D22A1B2B2A1C}" presName="horzSpace2" presStyleCnt="0"/>
      <dgm:spPr/>
    </dgm:pt>
    <dgm:pt modelId="{9887A711-5479-E74A-BBD0-7E442BB61A38}" type="pres">
      <dgm:prSet presAssocID="{694103FC-7BC6-CD42-AF76-D22A1B2B2A1C}" presName="tx2" presStyleLbl="revTx" presStyleIdx="2" presStyleCnt="5"/>
      <dgm:spPr/>
      <dgm:t>
        <a:bodyPr/>
        <a:lstStyle/>
        <a:p>
          <a:endParaRPr lang="en-US"/>
        </a:p>
      </dgm:t>
    </dgm:pt>
    <dgm:pt modelId="{B65C7439-956B-1E44-963C-3C9BC7DCDBA2}" type="pres">
      <dgm:prSet presAssocID="{694103FC-7BC6-CD42-AF76-D22A1B2B2A1C}" presName="vert2" presStyleCnt="0"/>
      <dgm:spPr/>
    </dgm:pt>
    <dgm:pt modelId="{C37BD352-3C7C-E44D-9B1A-4F550FE9410C}" type="pres">
      <dgm:prSet presAssocID="{694103FC-7BC6-CD42-AF76-D22A1B2B2A1C}" presName="thinLine2b" presStyleLbl="callout" presStyleIdx="1" presStyleCnt="4"/>
      <dgm:spPr/>
    </dgm:pt>
    <dgm:pt modelId="{C75A1995-9F28-A842-B804-E7CA89B48243}" type="pres">
      <dgm:prSet presAssocID="{694103FC-7BC6-CD42-AF76-D22A1B2B2A1C}" presName="vertSpace2b" presStyleCnt="0"/>
      <dgm:spPr/>
    </dgm:pt>
    <dgm:pt modelId="{128D6942-C238-944F-81C4-5A45FA0E46CA}" type="pres">
      <dgm:prSet presAssocID="{26CFBCDC-5E03-924E-83ED-BF288E9693BF}" presName="horz2" presStyleCnt="0"/>
      <dgm:spPr/>
    </dgm:pt>
    <dgm:pt modelId="{99560EC5-D75A-E24A-B386-2057752C08E8}" type="pres">
      <dgm:prSet presAssocID="{26CFBCDC-5E03-924E-83ED-BF288E9693BF}" presName="horzSpace2" presStyleCnt="0"/>
      <dgm:spPr/>
    </dgm:pt>
    <dgm:pt modelId="{EDEB94D9-B49B-4945-8A9B-C804D0F3E5AC}" type="pres">
      <dgm:prSet presAssocID="{26CFBCDC-5E03-924E-83ED-BF288E9693BF}" presName="tx2" presStyleLbl="revTx" presStyleIdx="3" presStyleCnt="5"/>
      <dgm:spPr/>
      <dgm:t>
        <a:bodyPr/>
        <a:lstStyle/>
        <a:p>
          <a:endParaRPr lang="en-US"/>
        </a:p>
      </dgm:t>
    </dgm:pt>
    <dgm:pt modelId="{0D92FCCD-3DF9-4A45-AE72-042FFA50002C}" type="pres">
      <dgm:prSet presAssocID="{26CFBCDC-5E03-924E-83ED-BF288E9693BF}" presName="vert2" presStyleCnt="0"/>
      <dgm:spPr/>
    </dgm:pt>
    <dgm:pt modelId="{784FC05C-5876-964E-8B95-D59AC4483350}" type="pres">
      <dgm:prSet presAssocID="{26CFBCDC-5E03-924E-83ED-BF288E9693BF}" presName="thinLine2b" presStyleLbl="callout" presStyleIdx="2" presStyleCnt="4"/>
      <dgm:spPr/>
    </dgm:pt>
    <dgm:pt modelId="{E07B0583-725C-3C4C-A207-28D51E9EEA79}" type="pres">
      <dgm:prSet presAssocID="{26CFBCDC-5E03-924E-83ED-BF288E9693BF}" presName="vertSpace2b" presStyleCnt="0"/>
      <dgm:spPr/>
    </dgm:pt>
    <dgm:pt modelId="{C14D007A-C757-3442-8C5C-28992620BDB5}" type="pres">
      <dgm:prSet presAssocID="{379FBC66-61F4-2242-B1BB-E1C83AFE0406}" presName="horz2" presStyleCnt="0"/>
      <dgm:spPr/>
    </dgm:pt>
    <dgm:pt modelId="{7946D13A-C1B0-6648-8B86-CA083127A445}" type="pres">
      <dgm:prSet presAssocID="{379FBC66-61F4-2242-B1BB-E1C83AFE0406}" presName="horzSpace2" presStyleCnt="0"/>
      <dgm:spPr/>
    </dgm:pt>
    <dgm:pt modelId="{B2E1D079-B485-4E4C-A2A6-C33C727F2177}" type="pres">
      <dgm:prSet presAssocID="{379FBC66-61F4-2242-B1BB-E1C83AFE0406}" presName="tx2" presStyleLbl="revTx" presStyleIdx="4" presStyleCnt="5"/>
      <dgm:spPr/>
      <dgm:t>
        <a:bodyPr/>
        <a:lstStyle/>
        <a:p>
          <a:endParaRPr lang="en-US"/>
        </a:p>
      </dgm:t>
    </dgm:pt>
    <dgm:pt modelId="{78877425-46B0-0B4C-8E30-6981D258337F}" type="pres">
      <dgm:prSet presAssocID="{379FBC66-61F4-2242-B1BB-E1C83AFE0406}" presName="vert2" presStyleCnt="0"/>
      <dgm:spPr/>
    </dgm:pt>
    <dgm:pt modelId="{2365D47D-F5F5-284F-91EE-45E56F5F2F6C}" type="pres">
      <dgm:prSet presAssocID="{379FBC66-61F4-2242-B1BB-E1C83AFE0406}" presName="thinLine2b" presStyleLbl="callout" presStyleIdx="3" presStyleCnt="4"/>
      <dgm:spPr/>
    </dgm:pt>
    <dgm:pt modelId="{38C24756-5029-7F40-9E5A-298BFFBB0677}" type="pres">
      <dgm:prSet presAssocID="{379FBC66-61F4-2242-B1BB-E1C83AFE0406}" presName="vertSpace2b" presStyleCnt="0"/>
      <dgm:spPr/>
    </dgm:pt>
  </dgm:ptLst>
  <dgm:cxnLst>
    <dgm:cxn modelId="{DF34A9C2-67B9-7E43-A18E-FA5D762C5A66}" srcId="{6F952543-8643-D94B-94F4-DB811562D368}" destId="{01ED54CC-8CC0-6340-8DE4-6198F0689F93}" srcOrd="0" destOrd="0" parTransId="{E16CB6BB-D183-9743-804D-EA77654BA5F8}" sibTransId="{F4CE0839-F5EF-A846-96B3-F38D7C905735}"/>
    <dgm:cxn modelId="{1684C3D7-4AA6-754D-AE42-FCECB6ACA5B8}" srcId="{6F952543-8643-D94B-94F4-DB811562D368}" destId="{694103FC-7BC6-CD42-AF76-D22A1B2B2A1C}" srcOrd="1" destOrd="0" parTransId="{908CF685-01E2-9B4F-8407-C89983BF32A6}" sibTransId="{D3629B1B-EB92-F94E-96F8-509755A125C2}"/>
    <dgm:cxn modelId="{A7034A92-5D22-284A-8955-51760D91C03C}" type="presOf" srcId="{6F952543-8643-D94B-94F4-DB811562D368}" destId="{2CC89E34-E6EA-144B-8E07-3E6E55A91DD1}" srcOrd="0" destOrd="0" presId="urn:microsoft.com/office/officeart/2008/layout/LinedList"/>
    <dgm:cxn modelId="{1C5E4857-6B8B-554D-8FB6-62E82D4EE7F2}" type="presOf" srcId="{379FBC66-61F4-2242-B1BB-E1C83AFE0406}" destId="{B2E1D079-B485-4E4C-A2A6-C33C727F2177}" srcOrd="0" destOrd="0" presId="urn:microsoft.com/office/officeart/2008/layout/LinedList"/>
    <dgm:cxn modelId="{2A992CD4-070B-C044-B214-949C9D44F964}" srcId="{6F952543-8643-D94B-94F4-DB811562D368}" destId="{379FBC66-61F4-2242-B1BB-E1C83AFE0406}" srcOrd="3" destOrd="0" parTransId="{6FAA6CEF-27DF-4541-A842-E2B80826FEBF}" sibTransId="{68B76BFD-6CBA-9B41-9465-0366D8DC7849}"/>
    <dgm:cxn modelId="{83920974-1021-8B43-9A41-F49CAA28CBFC}" type="presOf" srcId="{01ED54CC-8CC0-6340-8DE4-6198F0689F93}" destId="{87FB78AA-5950-B74B-8424-2DD439715252}" srcOrd="0" destOrd="0" presId="urn:microsoft.com/office/officeart/2008/layout/LinedList"/>
    <dgm:cxn modelId="{692F0FE7-BE0A-1642-92AA-4E82EF347542}" srcId="{6F952543-8643-D94B-94F4-DB811562D368}" destId="{26CFBCDC-5E03-924E-83ED-BF288E9693BF}" srcOrd="2" destOrd="0" parTransId="{473F2C2E-E649-F145-BB05-04AC71CB6275}" sibTransId="{AD8AE51E-160A-434E-9A27-E9B1B06B1495}"/>
    <dgm:cxn modelId="{E3A51DF7-6F51-7D46-8ACC-0834F6BA016A}" srcId="{A5C995AB-BF5A-964C-9CBA-0B6915CF001A}" destId="{6F952543-8643-D94B-94F4-DB811562D368}" srcOrd="0" destOrd="0" parTransId="{44FCB0D4-1829-9041-A6AF-5C11384BC644}" sibTransId="{F0A2EC71-8985-1043-A2D9-D9B6FC479C7A}"/>
    <dgm:cxn modelId="{EF1CB1FB-164D-8A40-BB8E-7D241A091B8C}" type="presOf" srcId="{26CFBCDC-5E03-924E-83ED-BF288E9693BF}" destId="{EDEB94D9-B49B-4945-8A9B-C804D0F3E5AC}" srcOrd="0" destOrd="0" presId="urn:microsoft.com/office/officeart/2008/layout/LinedList"/>
    <dgm:cxn modelId="{6A43B64B-FE81-8A4F-8D0D-DFF3D0060619}" type="presOf" srcId="{A5C995AB-BF5A-964C-9CBA-0B6915CF001A}" destId="{5FC7A79F-471F-F845-8772-7F92557066CA}" srcOrd="0" destOrd="0" presId="urn:microsoft.com/office/officeart/2008/layout/LinedList"/>
    <dgm:cxn modelId="{2C68E9B3-0C8E-B049-9284-0247D5CE1E1A}" type="presOf" srcId="{694103FC-7BC6-CD42-AF76-D22A1B2B2A1C}" destId="{9887A711-5479-E74A-BBD0-7E442BB61A38}" srcOrd="0" destOrd="0" presId="urn:microsoft.com/office/officeart/2008/layout/LinedList"/>
    <dgm:cxn modelId="{80EAFF5D-4D64-CC4E-AC19-685005613DA8}" type="presParOf" srcId="{5FC7A79F-471F-F845-8772-7F92557066CA}" destId="{89487222-9E07-EC42-BBE2-8536DB2A3264}" srcOrd="0" destOrd="0" presId="urn:microsoft.com/office/officeart/2008/layout/LinedList"/>
    <dgm:cxn modelId="{1CD3714F-8569-BE44-9E26-5FD577F42EEF}" type="presParOf" srcId="{5FC7A79F-471F-F845-8772-7F92557066CA}" destId="{A4A7D63B-B1DE-3F4B-9EDE-98C691ACB171}" srcOrd="1" destOrd="0" presId="urn:microsoft.com/office/officeart/2008/layout/LinedList"/>
    <dgm:cxn modelId="{2DE089BB-A3DF-5040-AE4B-59421332B049}" type="presParOf" srcId="{A4A7D63B-B1DE-3F4B-9EDE-98C691ACB171}" destId="{2CC89E34-E6EA-144B-8E07-3E6E55A91DD1}" srcOrd="0" destOrd="0" presId="urn:microsoft.com/office/officeart/2008/layout/LinedList"/>
    <dgm:cxn modelId="{D30BE23D-053F-0441-8CC1-D4BE1C11C822}" type="presParOf" srcId="{A4A7D63B-B1DE-3F4B-9EDE-98C691ACB171}" destId="{35E39B23-0E8F-A347-9142-FBF1A48FD5D6}" srcOrd="1" destOrd="0" presId="urn:microsoft.com/office/officeart/2008/layout/LinedList"/>
    <dgm:cxn modelId="{65A54B83-3567-1F44-92D2-0E90AD2FCF1F}" type="presParOf" srcId="{35E39B23-0E8F-A347-9142-FBF1A48FD5D6}" destId="{A9495C1F-08CA-3943-BF9B-F29006A4A86E}" srcOrd="0" destOrd="0" presId="urn:microsoft.com/office/officeart/2008/layout/LinedList"/>
    <dgm:cxn modelId="{3DA627F1-1CB0-754E-A7AC-4D63022132D3}" type="presParOf" srcId="{35E39B23-0E8F-A347-9142-FBF1A48FD5D6}" destId="{26FB4D45-BAE4-D54E-A213-18D79A60AFDA}" srcOrd="1" destOrd="0" presId="urn:microsoft.com/office/officeart/2008/layout/LinedList"/>
    <dgm:cxn modelId="{58C38DC1-25A0-7C4A-9BEB-AADDAF08F8BC}" type="presParOf" srcId="{26FB4D45-BAE4-D54E-A213-18D79A60AFDA}" destId="{CCE8E4EF-1752-CD4E-A52D-4B4BA3BB0B6C}" srcOrd="0" destOrd="0" presId="urn:microsoft.com/office/officeart/2008/layout/LinedList"/>
    <dgm:cxn modelId="{F0AA32CF-4685-5840-A0FB-2AC7626A5692}" type="presParOf" srcId="{26FB4D45-BAE4-D54E-A213-18D79A60AFDA}" destId="{87FB78AA-5950-B74B-8424-2DD439715252}" srcOrd="1" destOrd="0" presId="urn:microsoft.com/office/officeart/2008/layout/LinedList"/>
    <dgm:cxn modelId="{55B43968-0515-DD44-B6A7-CC61CE36BFCD}" type="presParOf" srcId="{26FB4D45-BAE4-D54E-A213-18D79A60AFDA}" destId="{ECD60475-9ED4-554E-A271-7B7FD7EA3CD9}" srcOrd="2" destOrd="0" presId="urn:microsoft.com/office/officeart/2008/layout/LinedList"/>
    <dgm:cxn modelId="{5862B611-52E8-654B-9939-74F48D1ABACD}" type="presParOf" srcId="{35E39B23-0E8F-A347-9142-FBF1A48FD5D6}" destId="{BF187751-F39C-344A-A9CF-EDCB662F5CBF}" srcOrd="2" destOrd="0" presId="urn:microsoft.com/office/officeart/2008/layout/LinedList"/>
    <dgm:cxn modelId="{8B8F1A41-E0FA-7145-BE0F-DCDD7BDAF57B}" type="presParOf" srcId="{35E39B23-0E8F-A347-9142-FBF1A48FD5D6}" destId="{9D1C40A2-C636-1140-8763-6C4CB91F4D82}" srcOrd="3" destOrd="0" presId="urn:microsoft.com/office/officeart/2008/layout/LinedList"/>
    <dgm:cxn modelId="{317C1D6A-3FB6-8B42-B4CF-EFA8E1E577A2}" type="presParOf" srcId="{35E39B23-0E8F-A347-9142-FBF1A48FD5D6}" destId="{9DB2F295-2AA5-594E-AB4B-AA8EC16C921D}" srcOrd="4" destOrd="0" presId="urn:microsoft.com/office/officeart/2008/layout/LinedList"/>
    <dgm:cxn modelId="{1519165E-C861-894C-AA9B-0D79E593A496}" type="presParOf" srcId="{9DB2F295-2AA5-594E-AB4B-AA8EC16C921D}" destId="{C2A5CC4D-B83D-854E-9CE3-4F4C0A9C27A8}" srcOrd="0" destOrd="0" presId="urn:microsoft.com/office/officeart/2008/layout/LinedList"/>
    <dgm:cxn modelId="{C59FFC33-E338-2C4C-A779-8E2EE5D1F680}" type="presParOf" srcId="{9DB2F295-2AA5-594E-AB4B-AA8EC16C921D}" destId="{9887A711-5479-E74A-BBD0-7E442BB61A38}" srcOrd="1" destOrd="0" presId="urn:microsoft.com/office/officeart/2008/layout/LinedList"/>
    <dgm:cxn modelId="{7F881053-6700-5145-9E43-D771B508655B}" type="presParOf" srcId="{9DB2F295-2AA5-594E-AB4B-AA8EC16C921D}" destId="{B65C7439-956B-1E44-963C-3C9BC7DCDBA2}" srcOrd="2" destOrd="0" presId="urn:microsoft.com/office/officeart/2008/layout/LinedList"/>
    <dgm:cxn modelId="{9A1074A9-325C-994D-89CE-8108721288D4}" type="presParOf" srcId="{35E39B23-0E8F-A347-9142-FBF1A48FD5D6}" destId="{C37BD352-3C7C-E44D-9B1A-4F550FE9410C}" srcOrd="5" destOrd="0" presId="urn:microsoft.com/office/officeart/2008/layout/LinedList"/>
    <dgm:cxn modelId="{F17C5F5B-C815-314D-A0A5-52CBB8AE82FC}" type="presParOf" srcId="{35E39B23-0E8F-A347-9142-FBF1A48FD5D6}" destId="{C75A1995-9F28-A842-B804-E7CA89B48243}" srcOrd="6" destOrd="0" presId="urn:microsoft.com/office/officeart/2008/layout/LinedList"/>
    <dgm:cxn modelId="{1D4A1C79-D620-1543-8CD1-BF240C8D2A74}" type="presParOf" srcId="{35E39B23-0E8F-A347-9142-FBF1A48FD5D6}" destId="{128D6942-C238-944F-81C4-5A45FA0E46CA}" srcOrd="7" destOrd="0" presId="urn:microsoft.com/office/officeart/2008/layout/LinedList"/>
    <dgm:cxn modelId="{87EDDA1B-9130-FD4C-B9E9-FC0465FFF4A7}" type="presParOf" srcId="{128D6942-C238-944F-81C4-5A45FA0E46CA}" destId="{99560EC5-D75A-E24A-B386-2057752C08E8}" srcOrd="0" destOrd="0" presId="urn:microsoft.com/office/officeart/2008/layout/LinedList"/>
    <dgm:cxn modelId="{B87B79BE-8E6E-5C4B-871D-B288E0736B87}" type="presParOf" srcId="{128D6942-C238-944F-81C4-5A45FA0E46CA}" destId="{EDEB94D9-B49B-4945-8A9B-C804D0F3E5AC}" srcOrd="1" destOrd="0" presId="urn:microsoft.com/office/officeart/2008/layout/LinedList"/>
    <dgm:cxn modelId="{EFB475F8-73A4-9C49-9A93-4DAB4245519F}" type="presParOf" srcId="{128D6942-C238-944F-81C4-5A45FA0E46CA}" destId="{0D92FCCD-3DF9-4A45-AE72-042FFA50002C}" srcOrd="2" destOrd="0" presId="urn:microsoft.com/office/officeart/2008/layout/LinedList"/>
    <dgm:cxn modelId="{5CE30A82-DEAE-4246-AB84-8B0AD08FD6AD}" type="presParOf" srcId="{35E39B23-0E8F-A347-9142-FBF1A48FD5D6}" destId="{784FC05C-5876-964E-8B95-D59AC4483350}" srcOrd="8" destOrd="0" presId="urn:microsoft.com/office/officeart/2008/layout/LinedList"/>
    <dgm:cxn modelId="{CE91DBB9-7E18-574E-98AE-0FA203D76D92}" type="presParOf" srcId="{35E39B23-0E8F-A347-9142-FBF1A48FD5D6}" destId="{E07B0583-725C-3C4C-A207-28D51E9EEA79}" srcOrd="9" destOrd="0" presId="urn:microsoft.com/office/officeart/2008/layout/LinedList"/>
    <dgm:cxn modelId="{F58444A3-01F8-1E41-9205-20A3850BA57A}" type="presParOf" srcId="{35E39B23-0E8F-A347-9142-FBF1A48FD5D6}" destId="{C14D007A-C757-3442-8C5C-28992620BDB5}" srcOrd="10" destOrd="0" presId="urn:microsoft.com/office/officeart/2008/layout/LinedList"/>
    <dgm:cxn modelId="{4F357C33-B4A2-3140-9C7F-51E41D9F8FCF}" type="presParOf" srcId="{C14D007A-C757-3442-8C5C-28992620BDB5}" destId="{7946D13A-C1B0-6648-8B86-CA083127A445}" srcOrd="0" destOrd="0" presId="urn:microsoft.com/office/officeart/2008/layout/LinedList"/>
    <dgm:cxn modelId="{5631CFAB-A56A-5344-B518-7B17E2BCA4D6}" type="presParOf" srcId="{C14D007A-C757-3442-8C5C-28992620BDB5}" destId="{B2E1D079-B485-4E4C-A2A6-C33C727F2177}" srcOrd="1" destOrd="0" presId="urn:microsoft.com/office/officeart/2008/layout/LinedList"/>
    <dgm:cxn modelId="{C325C4C0-DA86-F246-91EE-F4D58D1DBA90}" type="presParOf" srcId="{C14D007A-C757-3442-8C5C-28992620BDB5}" destId="{78877425-46B0-0B4C-8E30-6981D258337F}" srcOrd="2" destOrd="0" presId="urn:microsoft.com/office/officeart/2008/layout/LinedList"/>
    <dgm:cxn modelId="{A3C3ACAA-0996-8B43-8043-87E933F2E1AE}" type="presParOf" srcId="{35E39B23-0E8F-A347-9142-FBF1A48FD5D6}" destId="{2365D47D-F5F5-284F-91EE-45E56F5F2F6C}" srcOrd="11" destOrd="0" presId="urn:microsoft.com/office/officeart/2008/layout/LinedList"/>
    <dgm:cxn modelId="{FC2080D7-0C19-8A49-AA56-9C565D840C1E}" type="presParOf" srcId="{35E39B23-0E8F-A347-9142-FBF1A48FD5D6}" destId="{38C24756-5029-7F40-9E5A-298BFFBB0677}" srcOrd="12"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F73546F-68EF-1649-A821-B74CBC92866F}" type="doc">
      <dgm:prSet loTypeId="urn:microsoft.com/office/officeart/2005/8/layout/process4" loCatId="" qsTypeId="urn:microsoft.com/office/officeart/2005/8/quickstyle/simple4" qsCatId="simple" csTypeId="urn:microsoft.com/office/officeart/2005/8/colors/accent1_2" csCatId="accent1" phldr="1"/>
      <dgm:spPr/>
      <dgm:t>
        <a:bodyPr/>
        <a:lstStyle/>
        <a:p>
          <a:endParaRPr lang="en-US"/>
        </a:p>
      </dgm:t>
    </dgm:pt>
    <dgm:pt modelId="{EC14A6B6-1515-6E41-8DE4-ED4F6E5E957D}">
      <dgm:prSet/>
      <dgm:spPr/>
      <dgm:t>
        <a:bodyPr/>
        <a:lstStyle/>
        <a:p>
          <a:pPr rtl="0"/>
          <a:r>
            <a:rPr lang="en-US" dirty="0" smtClean="0"/>
            <a:t>Students completed a pre self-efficacy survey of mathematical abilities</a:t>
          </a:r>
          <a:endParaRPr lang="en-US" dirty="0"/>
        </a:p>
      </dgm:t>
    </dgm:pt>
    <dgm:pt modelId="{57375BB3-617E-8240-BD9F-481BE6BAE0A5}" type="parTrans" cxnId="{2B0D7891-236D-6345-9F28-F441FC480A1D}">
      <dgm:prSet/>
      <dgm:spPr/>
      <dgm:t>
        <a:bodyPr/>
        <a:lstStyle/>
        <a:p>
          <a:endParaRPr lang="en-US"/>
        </a:p>
      </dgm:t>
    </dgm:pt>
    <dgm:pt modelId="{0B45636B-6E0C-1440-AA2D-AFA1F15FA6F9}" type="sibTrans" cxnId="{2B0D7891-236D-6345-9F28-F441FC480A1D}">
      <dgm:prSet/>
      <dgm:spPr/>
      <dgm:t>
        <a:bodyPr/>
        <a:lstStyle/>
        <a:p>
          <a:endParaRPr lang="en-US"/>
        </a:p>
      </dgm:t>
    </dgm:pt>
    <dgm:pt modelId="{3166A31D-47F7-9545-A766-EDFDD293BA0E}">
      <dgm:prSet/>
      <dgm:spPr/>
      <dgm:t>
        <a:bodyPr/>
        <a:lstStyle/>
        <a:p>
          <a:pPr rtl="0"/>
          <a:r>
            <a:rPr lang="en-US" dirty="0" smtClean="0"/>
            <a:t>Students completed the Fall MAP-Mathematics test</a:t>
          </a:r>
          <a:endParaRPr lang="en-US" dirty="0"/>
        </a:p>
      </dgm:t>
    </dgm:pt>
    <dgm:pt modelId="{A6E8A274-0912-854E-AD70-CE68E878FE0D}" type="parTrans" cxnId="{2CD7BE93-79FA-0B49-BFF4-7A0088A309B3}">
      <dgm:prSet/>
      <dgm:spPr/>
      <dgm:t>
        <a:bodyPr/>
        <a:lstStyle/>
        <a:p>
          <a:endParaRPr lang="en-US"/>
        </a:p>
      </dgm:t>
    </dgm:pt>
    <dgm:pt modelId="{F2F69D87-F608-BF4F-B939-C45818D208AD}" type="sibTrans" cxnId="{2CD7BE93-79FA-0B49-BFF4-7A0088A309B3}">
      <dgm:prSet/>
      <dgm:spPr/>
      <dgm:t>
        <a:bodyPr/>
        <a:lstStyle/>
        <a:p>
          <a:endParaRPr lang="en-US"/>
        </a:p>
      </dgm:t>
    </dgm:pt>
    <dgm:pt modelId="{494A7042-74B8-6342-8292-E51E8C755C09}">
      <dgm:prSet/>
      <dgm:spPr/>
      <dgm:t>
        <a:bodyPr/>
        <a:lstStyle/>
        <a:p>
          <a:pPr rtl="0"/>
          <a:r>
            <a:rPr lang="en-US" dirty="0" smtClean="0"/>
            <a:t>Effective teaching strategies were used throughout the study</a:t>
          </a:r>
          <a:endParaRPr lang="en-US" dirty="0"/>
        </a:p>
      </dgm:t>
    </dgm:pt>
    <dgm:pt modelId="{31D10514-B13D-9946-931E-FBC37B78582A}" type="parTrans" cxnId="{E7DAEF55-970D-3644-8235-FDBB7621E24B}">
      <dgm:prSet/>
      <dgm:spPr/>
      <dgm:t>
        <a:bodyPr/>
        <a:lstStyle/>
        <a:p>
          <a:endParaRPr lang="en-US"/>
        </a:p>
      </dgm:t>
    </dgm:pt>
    <dgm:pt modelId="{F4A67CDB-B3E2-E849-8BB6-79603F3138B1}" type="sibTrans" cxnId="{E7DAEF55-970D-3644-8235-FDBB7621E24B}">
      <dgm:prSet/>
      <dgm:spPr/>
      <dgm:t>
        <a:bodyPr/>
        <a:lstStyle/>
        <a:p>
          <a:endParaRPr lang="en-US"/>
        </a:p>
      </dgm:t>
    </dgm:pt>
    <dgm:pt modelId="{7A6BB5D8-CD9B-7043-A7CA-D344ADCA2291}">
      <dgm:prSet/>
      <dgm:spPr/>
      <dgm:t>
        <a:bodyPr/>
        <a:lstStyle/>
        <a:p>
          <a:pPr rtl="0"/>
          <a:r>
            <a:rPr lang="en-US" dirty="0" smtClean="0"/>
            <a:t>Students were frequently observed via videotape</a:t>
          </a:r>
          <a:endParaRPr lang="en-US" dirty="0"/>
        </a:p>
      </dgm:t>
    </dgm:pt>
    <dgm:pt modelId="{BC60DCA0-3921-5141-8D16-B29823227826}" type="parTrans" cxnId="{9EC7DBAC-C87E-2C49-B9B7-93801DEFBC80}">
      <dgm:prSet/>
      <dgm:spPr/>
      <dgm:t>
        <a:bodyPr/>
        <a:lstStyle/>
        <a:p>
          <a:endParaRPr lang="en-US"/>
        </a:p>
      </dgm:t>
    </dgm:pt>
    <dgm:pt modelId="{878158CE-FA80-874E-87FB-FDC381411B32}" type="sibTrans" cxnId="{9EC7DBAC-C87E-2C49-B9B7-93801DEFBC80}">
      <dgm:prSet/>
      <dgm:spPr/>
      <dgm:t>
        <a:bodyPr/>
        <a:lstStyle/>
        <a:p>
          <a:endParaRPr lang="en-US"/>
        </a:p>
      </dgm:t>
    </dgm:pt>
    <dgm:pt modelId="{30BB7E87-1482-D64A-B6D7-2C80C0C583C2}">
      <dgm:prSet/>
      <dgm:spPr/>
      <dgm:t>
        <a:bodyPr/>
        <a:lstStyle/>
        <a:p>
          <a:pPr rtl="0"/>
          <a:r>
            <a:rPr lang="en-US" dirty="0" smtClean="0"/>
            <a:t>Students completed the post self-efficacy of mathematical ability survey</a:t>
          </a:r>
          <a:endParaRPr lang="en-US" dirty="0"/>
        </a:p>
      </dgm:t>
    </dgm:pt>
    <dgm:pt modelId="{8597524D-2393-1541-A0C5-E4D8A6CC1C7D}" type="parTrans" cxnId="{6820F6D7-2292-D149-9D26-28B78DCB587F}">
      <dgm:prSet/>
      <dgm:spPr/>
      <dgm:t>
        <a:bodyPr/>
        <a:lstStyle/>
        <a:p>
          <a:endParaRPr lang="en-US"/>
        </a:p>
      </dgm:t>
    </dgm:pt>
    <dgm:pt modelId="{66B828E1-9ECB-5E40-9BCC-779A6899B8C8}" type="sibTrans" cxnId="{6820F6D7-2292-D149-9D26-28B78DCB587F}">
      <dgm:prSet/>
      <dgm:spPr/>
      <dgm:t>
        <a:bodyPr/>
        <a:lstStyle/>
        <a:p>
          <a:endParaRPr lang="en-US"/>
        </a:p>
      </dgm:t>
    </dgm:pt>
    <dgm:pt modelId="{59E3D809-7455-3D4A-959E-2B2149EB1A94}">
      <dgm:prSet/>
      <dgm:spPr/>
      <dgm:t>
        <a:bodyPr/>
        <a:lstStyle/>
        <a:p>
          <a:pPr rtl="0"/>
          <a:r>
            <a:rPr lang="en-US" dirty="0" smtClean="0"/>
            <a:t>Students completed the Spring MAP-Mathematics test</a:t>
          </a:r>
          <a:endParaRPr lang="en-US" dirty="0"/>
        </a:p>
      </dgm:t>
    </dgm:pt>
    <dgm:pt modelId="{8B1BBB42-7050-5A41-B224-FA0190CC0F93}" type="parTrans" cxnId="{EEEE807D-EE82-F444-A168-5D7A4B962977}">
      <dgm:prSet/>
      <dgm:spPr/>
      <dgm:t>
        <a:bodyPr/>
        <a:lstStyle/>
        <a:p>
          <a:endParaRPr lang="en-US"/>
        </a:p>
      </dgm:t>
    </dgm:pt>
    <dgm:pt modelId="{FAA1DF67-2B93-144B-87FF-769EBF5DA04B}" type="sibTrans" cxnId="{EEEE807D-EE82-F444-A168-5D7A4B962977}">
      <dgm:prSet/>
      <dgm:spPr/>
      <dgm:t>
        <a:bodyPr/>
        <a:lstStyle/>
        <a:p>
          <a:endParaRPr lang="en-US"/>
        </a:p>
      </dgm:t>
    </dgm:pt>
    <dgm:pt modelId="{06214DE4-1479-DC41-95A0-08B9C8256EE0}" type="pres">
      <dgm:prSet presAssocID="{2F73546F-68EF-1649-A821-B74CBC92866F}" presName="Name0" presStyleCnt="0">
        <dgm:presLayoutVars>
          <dgm:dir/>
          <dgm:animLvl val="lvl"/>
          <dgm:resizeHandles val="exact"/>
        </dgm:presLayoutVars>
      </dgm:prSet>
      <dgm:spPr/>
      <dgm:t>
        <a:bodyPr/>
        <a:lstStyle/>
        <a:p>
          <a:endParaRPr lang="en-US"/>
        </a:p>
      </dgm:t>
    </dgm:pt>
    <dgm:pt modelId="{A80B5A05-5E6B-714D-BF06-6704E4AA86E4}" type="pres">
      <dgm:prSet presAssocID="{59E3D809-7455-3D4A-959E-2B2149EB1A94}" presName="boxAndChildren" presStyleCnt="0"/>
      <dgm:spPr/>
    </dgm:pt>
    <dgm:pt modelId="{756FB64E-4879-5945-B71F-D4944D417847}" type="pres">
      <dgm:prSet presAssocID="{59E3D809-7455-3D4A-959E-2B2149EB1A94}" presName="parentTextBox" presStyleLbl="node1" presStyleIdx="0" presStyleCnt="6"/>
      <dgm:spPr/>
      <dgm:t>
        <a:bodyPr/>
        <a:lstStyle/>
        <a:p>
          <a:endParaRPr lang="en-US"/>
        </a:p>
      </dgm:t>
    </dgm:pt>
    <dgm:pt modelId="{D8AE5C50-7E20-F141-A738-80ABFC426409}" type="pres">
      <dgm:prSet presAssocID="{66B828E1-9ECB-5E40-9BCC-779A6899B8C8}" presName="sp" presStyleCnt="0"/>
      <dgm:spPr/>
    </dgm:pt>
    <dgm:pt modelId="{D8FEADE4-04EC-F846-BEA7-73F75A2762FC}" type="pres">
      <dgm:prSet presAssocID="{30BB7E87-1482-D64A-B6D7-2C80C0C583C2}" presName="arrowAndChildren" presStyleCnt="0"/>
      <dgm:spPr/>
    </dgm:pt>
    <dgm:pt modelId="{5201B6A1-BC12-E645-A3F0-E828A8D45FA0}" type="pres">
      <dgm:prSet presAssocID="{30BB7E87-1482-D64A-B6D7-2C80C0C583C2}" presName="parentTextArrow" presStyleLbl="node1" presStyleIdx="1" presStyleCnt="6"/>
      <dgm:spPr/>
      <dgm:t>
        <a:bodyPr/>
        <a:lstStyle/>
        <a:p>
          <a:endParaRPr lang="en-US"/>
        </a:p>
      </dgm:t>
    </dgm:pt>
    <dgm:pt modelId="{F7AB424A-B118-3949-9809-D170BB923EB9}" type="pres">
      <dgm:prSet presAssocID="{878158CE-FA80-874E-87FB-FDC381411B32}" presName="sp" presStyleCnt="0"/>
      <dgm:spPr/>
    </dgm:pt>
    <dgm:pt modelId="{81DB2DDF-CA57-CC48-842F-944A76935E29}" type="pres">
      <dgm:prSet presAssocID="{7A6BB5D8-CD9B-7043-A7CA-D344ADCA2291}" presName="arrowAndChildren" presStyleCnt="0"/>
      <dgm:spPr/>
    </dgm:pt>
    <dgm:pt modelId="{4AA5F570-BD42-BE47-B02A-DA5CD7AD5DAF}" type="pres">
      <dgm:prSet presAssocID="{7A6BB5D8-CD9B-7043-A7CA-D344ADCA2291}" presName="parentTextArrow" presStyleLbl="node1" presStyleIdx="2" presStyleCnt="6"/>
      <dgm:spPr/>
      <dgm:t>
        <a:bodyPr/>
        <a:lstStyle/>
        <a:p>
          <a:endParaRPr lang="en-US"/>
        </a:p>
      </dgm:t>
    </dgm:pt>
    <dgm:pt modelId="{54DDF05C-D3D2-A44E-8053-F164E799DFAD}" type="pres">
      <dgm:prSet presAssocID="{F4A67CDB-B3E2-E849-8BB6-79603F3138B1}" presName="sp" presStyleCnt="0"/>
      <dgm:spPr/>
    </dgm:pt>
    <dgm:pt modelId="{A4FDF7E6-3933-8F44-86F6-4DC65607A1FE}" type="pres">
      <dgm:prSet presAssocID="{494A7042-74B8-6342-8292-E51E8C755C09}" presName="arrowAndChildren" presStyleCnt="0"/>
      <dgm:spPr/>
    </dgm:pt>
    <dgm:pt modelId="{28ECC41B-703E-3C4E-B6EB-1FCDB92EA7B3}" type="pres">
      <dgm:prSet presAssocID="{494A7042-74B8-6342-8292-E51E8C755C09}" presName="parentTextArrow" presStyleLbl="node1" presStyleIdx="3" presStyleCnt="6"/>
      <dgm:spPr/>
      <dgm:t>
        <a:bodyPr/>
        <a:lstStyle/>
        <a:p>
          <a:endParaRPr lang="en-US"/>
        </a:p>
      </dgm:t>
    </dgm:pt>
    <dgm:pt modelId="{F6FA615B-DE39-CA48-BE9C-659D58CDC1DB}" type="pres">
      <dgm:prSet presAssocID="{F2F69D87-F608-BF4F-B939-C45818D208AD}" presName="sp" presStyleCnt="0"/>
      <dgm:spPr/>
    </dgm:pt>
    <dgm:pt modelId="{C097C637-FCE6-4D4D-B168-441746CB62E6}" type="pres">
      <dgm:prSet presAssocID="{3166A31D-47F7-9545-A766-EDFDD293BA0E}" presName="arrowAndChildren" presStyleCnt="0"/>
      <dgm:spPr/>
    </dgm:pt>
    <dgm:pt modelId="{C5B0C169-05C0-8F49-A97D-90F9D17EDA0F}" type="pres">
      <dgm:prSet presAssocID="{3166A31D-47F7-9545-A766-EDFDD293BA0E}" presName="parentTextArrow" presStyleLbl="node1" presStyleIdx="4" presStyleCnt="6"/>
      <dgm:spPr/>
      <dgm:t>
        <a:bodyPr/>
        <a:lstStyle/>
        <a:p>
          <a:endParaRPr lang="en-US"/>
        </a:p>
      </dgm:t>
    </dgm:pt>
    <dgm:pt modelId="{03E50417-DF19-9B46-AA21-CDA480C34EAF}" type="pres">
      <dgm:prSet presAssocID="{0B45636B-6E0C-1440-AA2D-AFA1F15FA6F9}" presName="sp" presStyleCnt="0"/>
      <dgm:spPr/>
    </dgm:pt>
    <dgm:pt modelId="{C8BA63E2-C530-B14D-B323-1B787ACB9394}" type="pres">
      <dgm:prSet presAssocID="{EC14A6B6-1515-6E41-8DE4-ED4F6E5E957D}" presName="arrowAndChildren" presStyleCnt="0"/>
      <dgm:spPr/>
    </dgm:pt>
    <dgm:pt modelId="{9B27915B-E525-7547-A921-7A84BBAEAE49}" type="pres">
      <dgm:prSet presAssocID="{EC14A6B6-1515-6E41-8DE4-ED4F6E5E957D}" presName="parentTextArrow" presStyleLbl="node1" presStyleIdx="5" presStyleCnt="6"/>
      <dgm:spPr/>
      <dgm:t>
        <a:bodyPr/>
        <a:lstStyle/>
        <a:p>
          <a:endParaRPr lang="en-US"/>
        </a:p>
      </dgm:t>
    </dgm:pt>
  </dgm:ptLst>
  <dgm:cxnLst>
    <dgm:cxn modelId="{2B0D7891-236D-6345-9F28-F441FC480A1D}" srcId="{2F73546F-68EF-1649-A821-B74CBC92866F}" destId="{EC14A6B6-1515-6E41-8DE4-ED4F6E5E957D}" srcOrd="0" destOrd="0" parTransId="{57375BB3-617E-8240-BD9F-481BE6BAE0A5}" sibTransId="{0B45636B-6E0C-1440-AA2D-AFA1F15FA6F9}"/>
    <dgm:cxn modelId="{E7DAEF55-970D-3644-8235-FDBB7621E24B}" srcId="{2F73546F-68EF-1649-A821-B74CBC92866F}" destId="{494A7042-74B8-6342-8292-E51E8C755C09}" srcOrd="2" destOrd="0" parTransId="{31D10514-B13D-9946-931E-FBC37B78582A}" sibTransId="{F4A67CDB-B3E2-E849-8BB6-79603F3138B1}"/>
    <dgm:cxn modelId="{6820F6D7-2292-D149-9D26-28B78DCB587F}" srcId="{2F73546F-68EF-1649-A821-B74CBC92866F}" destId="{30BB7E87-1482-D64A-B6D7-2C80C0C583C2}" srcOrd="4" destOrd="0" parTransId="{8597524D-2393-1541-A0C5-E4D8A6CC1C7D}" sibTransId="{66B828E1-9ECB-5E40-9BCC-779A6899B8C8}"/>
    <dgm:cxn modelId="{724149D2-5F41-0440-9931-FB9ABA9E0E15}" type="presOf" srcId="{59E3D809-7455-3D4A-959E-2B2149EB1A94}" destId="{756FB64E-4879-5945-B71F-D4944D417847}" srcOrd="0" destOrd="0" presId="urn:microsoft.com/office/officeart/2005/8/layout/process4"/>
    <dgm:cxn modelId="{2CD7BE93-79FA-0B49-BFF4-7A0088A309B3}" srcId="{2F73546F-68EF-1649-A821-B74CBC92866F}" destId="{3166A31D-47F7-9545-A766-EDFDD293BA0E}" srcOrd="1" destOrd="0" parTransId="{A6E8A274-0912-854E-AD70-CE68E878FE0D}" sibTransId="{F2F69D87-F608-BF4F-B939-C45818D208AD}"/>
    <dgm:cxn modelId="{1DC0E522-2558-A94A-B182-00C2E5121605}" type="presOf" srcId="{494A7042-74B8-6342-8292-E51E8C755C09}" destId="{28ECC41B-703E-3C4E-B6EB-1FCDB92EA7B3}" srcOrd="0" destOrd="0" presId="urn:microsoft.com/office/officeart/2005/8/layout/process4"/>
    <dgm:cxn modelId="{4EDCA91D-DB0E-0448-8333-214667901233}" type="presOf" srcId="{EC14A6B6-1515-6E41-8DE4-ED4F6E5E957D}" destId="{9B27915B-E525-7547-A921-7A84BBAEAE49}" srcOrd="0" destOrd="0" presId="urn:microsoft.com/office/officeart/2005/8/layout/process4"/>
    <dgm:cxn modelId="{EEEE807D-EE82-F444-A168-5D7A4B962977}" srcId="{2F73546F-68EF-1649-A821-B74CBC92866F}" destId="{59E3D809-7455-3D4A-959E-2B2149EB1A94}" srcOrd="5" destOrd="0" parTransId="{8B1BBB42-7050-5A41-B224-FA0190CC0F93}" sibTransId="{FAA1DF67-2B93-144B-87FF-769EBF5DA04B}"/>
    <dgm:cxn modelId="{371D8646-48C4-DE41-8869-76842AC7B3A0}" type="presOf" srcId="{3166A31D-47F7-9545-A766-EDFDD293BA0E}" destId="{C5B0C169-05C0-8F49-A97D-90F9D17EDA0F}" srcOrd="0" destOrd="0" presId="urn:microsoft.com/office/officeart/2005/8/layout/process4"/>
    <dgm:cxn modelId="{C2A1B15F-8CDA-5C4B-9427-7BA9359CB3B2}" type="presOf" srcId="{30BB7E87-1482-D64A-B6D7-2C80C0C583C2}" destId="{5201B6A1-BC12-E645-A3F0-E828A8D45FA0}" srcOrd="0" destOrd="0" presId="urn:microsoft.com/office/officeart/2005/8/layout/process4"/>
    <dgm:cxn modelId="{7262FE78-2621-0F4A-876D-05037C16AD92}" type="presOf" srcId="{2F73546F-68EF-1649-A821-B74CBC92866F}" destId="{06214DE4-1479-DC41-95A0-08B9C8256EE0}" srcOrd="0" destOrd="0" presId="urn:microsoft.com/office/officeart/2005/8/layout/process4"/>
    <dgm:cxn modelId="{8C6D9F09-D167-1447-A038-F992F01F55DC}" type="presOf" srcId="{7A6BB5D8-CD9B-7043-A7CA-D344ADCA2291}" destId="{4AA5F570-BD42-BE47-B02A-DA5CD7AD5DAF}" srcOrd="0" destOrd="0" presId="urn:microsoft.com/office/officeart/2005/8/layout/process4"/>
    <dgm:cxn modelId="{9EC7DBAC-C87E-2C49-B9B7-93801DEFBC80}" srcId="{2F73546F-68EF-1649-A821-B74CBC92866F}" destId="{7A6BB5D8-CD9B-7043-A7CA-D344ADCA2291}" srcOrd="3" destOrd="0" parTransId="{BC60DCA0-3921-5141-8D16-B29823227826}" sibTransId="{878158CE-FA80-874E-87FB-FDC381411B32}"/>
    <dgm:cxn modelId="{20B0C7CD-B08F-8B4E-96B2-BEF3F292A156}" type="presParOf" srcId="{06214DE4-1479-DC41-95A0-08B9C8256EE0}" destId="{A80B5A05-5E6B-714D-BF06-6704E4AA86E4}" srcOrd="0" destOrd="0" presId="urn:microsoft.com/office/officeart/2005/8/layout/process4"/>
    <dgm:cxn modelId="{E98159AA-35F3-734E-A8AF-8C2D81610AE8}" type="presParOf" srcId="{A80B5A05-5E6B-714D-BF06-6704E4AA86E4}" destId="{756FB64E-4879-5945-B71F-D4944D417847}" srcOrd="0" destOrd="0" presId="urn:microsoft.com/office/officeart/2005/8/layout/process4"/>
    <dgm:cxn modelId="{DEEEEFF8-FBCE-E64E-8F67-702CBAEBA346}" type="presParOf" srcId="{06214DE4-1479-DC41-95A0-08B9C8256EE0}" destId="{D8AE5C50-7E20-F141-A738-80ABFC426409}" srcOrd="1" destOrd="0" presId="urn:microsoft.com/office/officeart/2005/8/layout/process4"/>
    <dgm:cxn modelId="{905AC390-453D-914C-90A1-AFE489C6A788}" type="presParOf" srcId="{06214DE4-1479-DC41-95A0-08B9C8256EE0}" destId="{D8FEADE4-04EC-F846-BEA7-73F75A2762FC}" srcOrd="2" destOrd="0" presId="urn:microsoft.com/office/officeart/2005/8/layout/process4"/>
    <dgm:cxn modelId="{2F9F4C47-1A6C-F24A-814F-E41E9A772778}" type="presParOf" srcId="{D8FEADE4-04EC-F846-BEA7-73F75A2762FC}" destId="{5201B6A1-BC12-E645-A3F0-E828A8D45FA0}" srcOrd="0" destOrd="0" presId="urn:microsoft.com/office/officeart/2005/8/layout/process4"/>
    <dgm:cxn modelId="{DA019C53-5EAD-614C-893B-8E5BA5761006}" type="presParOf" srcId="{06214DE4-1479-DC41-95A0-08B9C8256EE0}" destId="{F7AB424A-B118-3949-9809-D170BB923EB9}" srcOrd="3" destOrd="0" presId="urn:microsoft.com/office/officeart/2005/8/layout/process4"/>
    <dgm:cxn modelId="{E497ACA3-FB18-C440-B6BF-EF7D8CCBA7BB}" type="presParOf" srcId="{06214DE4-1479-DC41-95A0-08B9C8256EE0}" destId="{81DB2DDF-CA57-CC48-842F-944A76935E29}" srcOrd="4" destOrd="0" presId="urn:microsoft.com/office/officeart/2005/8/layout/process4"/>
    <dgm:cxn modelId="{09A7D890-70A6-B845-9C97-A6DAAE7278EB}" type="presParOf" srcId="{81DB2DDF-CA57-CC48-842F-944A76935E29}" destId="{4AA5F570-BD42-BE47-B02A-DA5CD7AD5DAF}" srcOrd="0" destOrd="0" presId="urn:microsoft.com/office/officeart/2005/8/layout/process4"/>
    <dgm:cxn modelId="{5E057D14-8AF7-D846-853E-9366D7F9D1CF}" type="presParOf" srcId="{06214DE4-1479-DC41-95A0-08B9C8256EE0}" destId="{54DDF05C-D3D2-A44E-8053-F164E799DFAD}" srcOrd="5" destOrd="0" presId="urn:microsoft.com/office/officeart/2005/8/layout/process4"/>
    <dgm:cxn modelId="{101ABE3B-1E7E-D54B-AC41-6A0079821417}" type="presParOf" srcId="{06214DE4-1479-DC41-95A0-08B9C8256EE0}" destId="{A4FDF7E6-3933-8F44-86F6-4DC65607A1FE}" srcOrd="6" destOrd="0" presId="urn:microsoft.com/office/officeart/2005/8/layout/process4"/>
    <dgm:cxn modelId="{9F6546BA-21B1-FF4C-8798-0EFD84412F63}" type="presParOf" srcId="{A4FDF7E6-3933-8F44-86F6-4DC65607A1FE}" destId="{28ECC41B-703E-3C4E-B6EB-1FCDB92EA7B3}" srcOrd="0" destOrd="0" presId="urn:microsoft.com/office/officeart/2005/8/layout/process4"/>
    <dgm:cxn modelId="{4D062225-CE7A-9041-9232-82A75C66C59B}" type="presParOf" srcId="{06214DE4-1479-DC41-95A0-08B9C8256EE0}" destId="{F6FA615B-DE39-CA48-BE9C-659D58CDC1DB}" srcOrd="7" destOrd="0" presId="urn:microsoft.com/office/officeart/2005/8/layout/process4"/>
    <dgm:cxn modelId="{474D343A-1E87-0E42-889A-540B263B0143}" type="presParOf" srcId="{06214DE4-1479-DC41-95A0-08B9C8256EE0}" destId="{C097C637-FCE6-4D4D-B168-441746CB62E6}" srcOrd="8" destOrd="0" presId="urn:microsoft.com/office/officeart/2005/8/layout/process4"/>
    <dgm:cxn modelId="{1904CFF1-94D6-DA48-B332-B1012E81073D}" type="presParOf" srcId="{C097C637-FCE6-4D4D-B168-441746CB62E6}" destId="{C5B0C169-05C0-8F49-A97D-90F9D17EDA0F}" srcOrd="0" destOrd="0" presId="urn:microsoft.com/office/officeart/2005/8/layout/process4"/>
    <dgm:cxn modelId="{4A846B03-8E2D-8C47-A61D-20C24711CEE1}" type="presParOf" srcId="{06214DE4-1479-DC41-95A0-08B9C8256EE0}" destId="{03E50417-DF19-9B46-AA21-CDA480C34EAF}" srcOrd="9" destOrd="0" presId="urn:microsoft.com/office/officeart/2005/8/layout/process4"/>
    <dgm:cxn modelId="{96FD296C-89D6-3E4A-9909-350092B3ED6C}" type="presParOf" srcId="{06214DE4-1479-DC41-95A0-08B9C8256EE0}" destId="{C8BA63E2-C530-B14D-B323-1B787ACB9394}" srcOrd="10" destOrd="0" presId="urn:microsoft.com/office/officeart/2005/8/layout/process4"/>
    <dgm:cxn modelId="{441000A1-1542-B34D-8A9C-2F47BE81B488}" type="presParOf" srcId="{C8BA63E2-C530-B14D-B323-1B787ACB9394}" destId="{9B27915B-E525-7547-A921-7A84BBAEAE49}"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fld id="{432F6510-627A-4D22-985D-A223074D0307}" type="datetimeFigureOut">
              <a:rPr lang="en-US" smtClean="0"/>
              <a:t>3/11/2015</a:t>
            </a:fld>
            <a:endParaRPr lang="en-US" dirty="0"/>
          </a:p>
        </p:txBody>
      </p:sp>
      <p:sp>
        <p:nvSpPr>
          <p:cNvPr id="4" name="Footer Placeholder 3"/>
          <p:cNvSpPr>
            <a:spLocks noGrp="1"/>
          </p:cNvSpPr>
          <p:nvPr>
            <p:ph type="ftr" sz="quarter" idx="2"/>
          </p:nvPr>
        </p:nvSpPr>
        <p:spPr>
          <a:xfrm>
            <a:off x="0" y="8847138"/>
            <a:ext cx="2971800" cy="46513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847138"/>
            <a:ext cx="2971800" cy="465137"/>
          </a:xfrm>
          <a:prstGeom prst="rect">
            <a:avLst/>
          </a:prstGeom>
        </p:spPr>
        <p:txBody>
          <a:bodyPr vert="horz" lIns="91440" tIns="45720" rIns="91440" bIns="45720" rtlCol="0" anchor="b"/>
          <a:lstStyle>
            <a:lvl1pPr algn="r">
              <a:defRPr sz="1200"/>
            </a:lvl1pPr>
          </a:lstStyle>
          <a:p>
            <a:fld id="{F1371AAD-5C1A-4553-8B32-6B6F27CF3596}" type="slidenum">
              <a:rPr lang="en-US" smtClean="0"/>
              <a:t>‹#›</a:t>
            </a:fld>
            <a:endParaRPr lang="en-US" dirty="0"/>
          </a:p>
        </p:txBody>
      </p:sp>
    </p:spTree>
    <p:extLst>
      <p:ext uri="{BB962C8B-B14F-4D97-AF65-F5344CB8AC3E}">
        <p14:creationId xmlns:p14="http://schemas.microsoft.com/office/powerpoint/2010/main" val="33286238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693"/>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65693"/>
          </a:xfrm>
          <a:prstGeom prst="rect">
            <a:avLst/>
          </a:prstGeom>
        </p:spPr>
        <p:txBody>
          <a:bodyPr vert="horz" lIns="91440" tIns="45720" rIns="91440" bIns="45720" rtlCol="0"/>
          <a:lstStyle>
            <a:lvl1pPr algn="r">
              <a:defRPr sz="1200"/>
            </a:lvl1pPr>
          </a:lstStyle>
          <a:p>
            <a:fld id="{9F9D9ADD-F123-46D3-9DD6-C450A500F30B}" type="datetimeFigureOut">
              <a:rPr lang="en-US" smtClean="0"/>
              <a:t>3/11/2015</a:t>
            </a:fld>
            <a:endParaRPr lang="en-US" dirty="0"/>
          </a:p>
        </p:txBody>
      </p:sp>
      <p:sp>
        <p:nvSpPr>
          <p:cNvPr id="4" name="Slide Image Placeholder 3"/>
          <p:cNvSpPr>
            <a:spLocks noGrp="1" noRot="1" noChangeAspect="1"/>
          </p:cNvSpPr>
          <p:nvPr>
            <p:ph type="sldImg" idx="2"/>
          </p:nvPr>
        </p:nvSpPr>
        <p:spPr>
          <a:xfrm>
            <a:off x="1101725" y="698500"/>
            <a:ext cx="4654550" cy="34925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24085"/>
            <a:ext cx="5486400" cy="4191238"/>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6553"/>
            <a:ext cx="2971800" cy="465693"/>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846553"/>
            <a:ext cx="2971800" cy="465693"/>
          </a:xfrm>
          <a:prstGeom prst="rect">
            <a:avLst/>
          </a:prstGeom>
        </p:spPr>
        <p:txBody>
          <a:bodyPr vert="horz" lIns="91440" tIns="45720" rIns="91440" bIns="45720" rtlCol="0" anchor="b"/>
          <a:lstStyle>
            <a:lvl1pPr algn="r">
              <a:defRPr sz="1200"/>
            </a:lvl1pPr>
          </a:lstStyle>
          <a:p>
            <a:fld id="{47440688-5342-46F9-A794-553BD05D651F}" type="slidenum">
              <a:rPr lang="en-US" smtClean="0"/>
              <a:t>‹#›</a:t>
            </a:fld>
            <a:endParaRPr lang="en-US" dirty="0"/>
          </a:p>
        </p:txBody>
      </p:sp>
    </p:spTree>
    <p:extLst>
      <p:ext uri="{BB962C8B-B14F-4D97-AF65-F5344CB8AC3E}">
        <p14:creationId xmlns:p14="http://schemas.microsoft.com/office/powerpoint/2010/main" val="42891478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440688-5342-46F9-A794-553BD05D651F}" type="slidenum">
              <a:rPr lang="en-US" smtClean="0"/>
              <a:t>1</a:t>
            </a:fld>
            <a:endParaRPr lang="en-US" dirty="0"/>
          </a:p>
        </p:txBody>
      </p:sp>
    </p:spTree>
    <p:extLst>
      <p:ext uri="{BB962C8B-B14F-4D97-AF65-F5344CB8AC3E}">
        <p14:creationId xmlns:p14="http://schemas.microsoft.com/office/powerpoint/2010/main" val="7688078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
            </a:r>
            <a:br>
              <a:rPr lang="en-US" baseline="0" dirty="0" smtClean="0"/>
            </a:br>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47440688-5342-46F9-A794-553BD05D651F}" type="slidenum">
              <a:rPr lang="en-US" smtClean="0"/>
              <a:t>11</a:t>
            </a:fld>
            <a:endParaRPr lang="en-US" dirty="0"/>
          </a:p>
        </p:txBody>
      </p:sp>
    </p:spTree>
    <p:extLst>
      <p:ext uri="{BB962C8B-B14F-4D97-AF65-F5344CB8AC3E}">
        <p14:creationId xmlns:p14="http://schemas.microsoft.com/office/powerpoint/2010/main" val="7908999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440688-5342-46F9-A794-553BD05D651F}" type="slidenum">
              <a:rPr lang="en-US" smtClean="0"/>
              <a:t>12</a:t>
            </a:fld>
            <a:endParaRPr lang="en-US" dirty="0"/>
          </a:p>
        </p:txBody>
      </p:sp>
    </p:spTree>
    <p:extLst>
      <p:ext uri="{BB962C8B-B14F-4D97-AF65-F5344CB8AC3E}">
        <p14:creationId xmlns:p14="http://schemas.microsoft.com/office/powerpoint/2010/main" val="32064803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440688-5342-46F9-A794-553BD05D651F}" type="slidenum">
              <a:rPr lang="en-US" smtClean="0"/>
              <a:t>13</a:t>
            </a:fld>
            <a:endParaRPr lang="en-US" dirty="0"/>
          </a:p>
        </p:txBody>
      </p:sp>
    </p:spTree>
    <p:extLst>
      <p:ext uri="{BB962C8B-B14F-4D97-AF65-F5344CB8AC3E}">
        <p14:creationId xmlns:p14="http://schemas.microsoft.com/office/powerpoint/2010/main" val="31761853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440688-5342-46F9-A794-553BD05D651F}" type="slidenum">
              <a:rPr lang="en-US" smtClean="0"/>
              <a:t>14</a:t>
            </a:fld>
            <a:endParaRPr lang="en-US" dirty="0"/>
          </a:p>
        </p:txBody>
      </p:sp>
    </p:spTree>
    <p:extLst>
      <p:ext uri="{BB962C8B-B14F-4D97-AF65-F5344CB8AC3E}">
        <p14:creationId xmlns:p14="http://schemas.microsoft.com/office/powerpoint/2010/main" val="11432268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Routine included I-POD or Problem of the Day.</a:t>
            </a:r>
            <a:endParaRPr lang="en-US" dirty="0"/>
          </a:p>
        </p:txBody>
      </p:sp>
      <p:sp>
        <p:nvSpPr>
          <p:cNvPr id="4" name="Slide Number Placeholder 3"/>
          <p:cNvSpPr>
            <a:spLocks noGrp="1"/>
          </p:cNvSpPr>
          <p:nvPr>
            <p:ph type="sldNum" sz="quarter" idx="10"/>
          </p:nvPr>
        </p:nvSpPr>
        <p:spPr/>
        <p:txBody>
          <a:bodyPr/>
          <a:lstStyle/>
          <a:p>
            <a:fld id="{47440688-5342-46F9-A794-553BD05D651F}" type="slidenum">
              <a:rPr lang="en-US" smtClean="0"/>
              <a:t>15</a:t>
            </a:fld>
            <a:endParaRPr lang="en-US" dirty="0"/>
          </a:p>
        </p:txBody>
      </p:sp>
    </p:spTree>
    <p:extLst>
      <p:ext uri="{BB962C8B-B14F-4D97-AF65-F5344CB8AC3E}">
        <p14:creationId xmlns:p14="http://schemas.microsoft.com/office/powerpoint/2010/main" val="10027876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47440688-5342-46F9-A794-553BD05D651F}" type="slidenum">
              <a:rPr lang="en-US" smtClean="0"/>
              <a:t>16</a:t>
            </a:fld>
            <a:endParaRPr lang="en-US" dirty="0"/>
          </a:p>
        </p:txBody>
      </p:sp>
    </p:spTree>
    <p:extLst>
      <p:ext uri="{BB962C8B-B14F-4D97-AF65-F5344CB8AC3E}">
        <p14:creationId xmlns:p14="http://schemas.microsoft.com/office/powerpoint/2010/main" val="3798448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47440688-5342-46F9-A794-553BD05D651F}" type="slidenum">
              <a:rPr lang="en-US" smtClean="0"/>
              <a:t>17</a:t>
            </a:fld>
            <a:endParaRPr lang="en-US" dirty="0"/>
          </a:p>
        </p:txBody>
      </p:sp>
    </p:spTree>
    <p:extLst>
      <p:ext uri="{BB962C8B-B14F-4D97-AF65-F5344CB8AC3E}">
        <p14:creationId xmlns:p14="http://schemas.microsoft.com/office/powerpoint/2010/main" val="26921898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440688-5342-46F9-A794-553BD05D651F}" type="slidenum">
              <a:rPr lang="en-US" smtClean="0"/>
              <a:t>18</a:t>
            </a:fld>
            <a:endParaRPr lang="en-US" dirty="0"/>
          </a:p>
        </p:txBody>
      </p:sp>
    </p:spTree>
    <p:extLst>
      <p:ext uri="{BB962C8B-B14F-4D97-AF65-F5344CB8AC3E}">
        <p14:creationId xmlns:p14="http://schemas.microsoft.com/office/powerpoint/2010/main" val="13153231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440688-5342-46F9-A794-553BD05D651F}" type="slidenum">
              <a:rPr lang="en-US" smtClean="0"/>
              <a:t>19</a:t>
            </a:fld>
            <a:endParaRPr lang="en-US" dirty="0"/>
          </a:p>
        </p:txBody>
      </p:sp>
    </p:spTree>
    <p:extLst>
      <p:ext uri="{BB962C8B-B14F-4D97-AF65-F5344CB8AC3E}">
        <p14:creationId xmlns:p14="http://schemas.microsoft.com/office/powerpoint/2010/main" val="16117720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47440688-5342-46F9-A794-553BD05D651F}" type="slidenum">
              <a:rPr lang="en-US" smtClean="0"/>
              <a:t>20</a:t>
            </a:fld>
            <a:endParaRPr lang="en-US" dirty="0"/>
          </a:p>
        </p:txBody>
      </p:sp>
    </p:spTree>
    <p:extLst>
      <p:ext uri="{BB962C8B-B14F-4D97-AF65-F5344CB8AC3E}">
        <p14:creationId xmlns:p14="http://schemas.microsoft.com/office/powerpoint/2010/main" val="13812630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440688-5342-46F9-A794-553BD05D651F}" type="slidenum">
              <a:rPr lang="en-US" smtClean="0"/>
              <a:t>3</a:t>
            </a:fld>
            <a:endParaRPr lang="en-US" dirty="0"/>
          </a:p>
        </p:txBody>
      </p:sp>
    </p:spTree>
    <p:extLst>
      <p:ext uri="{BB962C8B-B14F-4D97-AF65-F5344CB8AC3E}">
        <p14:creationId xmlns:p14="http://schemas.microsoft.com/office/powerpoint/2010/main" val="13641324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Although girls in both types of learning environments experienced growth in self-efficacy of mathematical abilities, girls in the mixed gender class experienced greater success in their self-perceptions of themselves as mathematicians.</a:t>
            </a:r>
          </a:p>
        </p:txBody>
      </p:sp>
      <p:sp>
        <p:nvSpPr>
          <p:cNvPr id="4" name="Slide Number Placeholder 3"/>
          <p:cNvSpPr>
            <a:spLocks noGrp="1"/>
          </p:cNvSpPr>
          <p:nvPr>
            <p:ph type="sldNum" sz="quarter" idx="10"/>
          </p:nvPr>
        </p:nvSpPr>
        <p:spPr/>
        <p:txBody>
          <a:bodyPr/>
          <a:lstStyle/>
          <a:p>
            <a:fld id="{47440688-5342-46F9-A794-553BD05D651F}" type="slidenum">
              <a:rPr lang="en-US" smtClean="0"/>
              <a:t>22</a:t>
            </a:fld>
            <a:endParaRPr lang="en-US" dirty="0"/>
          </a:p>
        </p:txBody>
      </p:sp>
    </p:spTree>
    <p:extLst>
      <p:ext uri="{BB962C8B-B14F-4D97-AF65-F5344CB8AC3E}">
        <p14:creationId xmlns:p14="http://schemas.microsoft.com/office/powerpoint/2010/main" val="7063638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i="0" dirty="0" smtClean="0">
              <a:solidFill>
                <a:srgbClr val="C00000"/>
              </a:solidFill>
            </a:endParaRPr>
          </a:p>
        </p:txBody>
      </p:sp>
      <p:sp>
        <p:nvSpPr>
          <p:cNvPr id="4" name="Slide Number Placeholder 3"/>
          <p:cNvSpPr>
            <a:spLocks noGrp="1"/>
          </p:cNvSpPr>
          <p:nvPr>
            <p:ph type="sldNum" sz="quarter" idx="10"/>
          </p:nvPr>
        </p:nvSpPr>
        <p:spPr/>
        <p:txBody>
          <a:bodyPr/>
          <a:lstStyle/>
          <a:p>
            <a:fld id="{47440688-5342-46F9-A794-553BD05D651F}" type="slidenum">
              <a:rPr lang="en-US" smtClean="0"/>
              <a:t>23</a:t>
            </a:fld>
            <a:endParaRPr lang="en-US" dirty="0"/>
          </a:p>
        </p:txBody>
      </p:sp>
    </p:spTree>
    <p:extLst>
      <p:ext uri="{BB962C8B-B14F-4D97-AF65-F5344CB8AC3E}">
        <p14:creationId xmlns:p14="http://schemas.microsoft.com/office/powerpoint/2010/main" val="2996209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440688-5342-46F9-A794-553BD05D651F}" type="slidenum">
              <a:rPr lang="en-US" smtClean="0"/>
              <a:t>25</a:t>
            </a:fld>
            <a:endParaRPr lang="en-US" dirty="0"/>
          </a:p>
        </p:txBody>
      </p:sp>
    </p:spTree>
    <p:extLst>
      <p:ext uri="{BB962C8B-B14F-4D97-AF65-F5344CB8AC3E}">
        <p14:creationId xmlns:p14="http://schemas.microsoft.com/office/powerpoint/2010/main" val="15483008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i="1" dirty="0" smtClean="0"/>
          </a:p>
          <a:p>
            <a:endParaRPr lang="en-US" dirty="0" smtClean="0"/>
          </a:p>
        </p:txBody>
      </p:sp>
      <p:sp>
        <p:nvSpPr>
          <p:cNvPr id="4" name="Slide Number Placeholder 3"/>
          <p:cNvSpPr>
            <a:spLocks noGrp="1"/>
          </p:cNvSpPr>
          <p:nvPr>
            <p:ph type="sldNum" sz="quarter" idx="10"/>
          </p:nvPr>
        </p:nvSpPr>
        <p:spPr/>
        <p:txBody>
          <a:bodyPr/>
          <a:lstStyle/>
          <a:p>
            <a:fld id="{47440688-5342-46F9-A794-553BD05D651F}" type="slidenum">
              <a:rPr lang="en-US" smtClean="0"/>
              <a:t>26</a:t>
            </a:fld>
            <a:endParaRPr lang="en-US" dirty="0"/>
          </a:p>
        </p:txBody>
      </p:sp>
    </p:spTree>
    <p:extLst>
      <p:ext uri="{BB962C8B-B14F-4D97-AF65-F5344CB8AC3E}">
        <p14:creationId xmlns:p14="http://schemas.microsoft.com/office/powerpoint/2010/main" val="39321853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47440688-5342-46F9-A794-553BD05D651F}" type="slidenum">
              <a:rPr lang="en-US" smtClean="0"/>
              <a:t>27</a:t>
            </a:fld>
            <a:endParaRPr lang="en-US" dirty="0"/>
          </a:p>
        </p:txBody>
      </p:sp>
    </p:spTree>
    <p:extLst>
      <p:ext uri="{BB962C8B-B14F-4D97-AF65-F5344CB8AC3E}">
        <p14:creationId xmlns:p14="http://schemas.microsoft.com/office/powerpoint/2010/main" val="259160040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47440688-5342-46F9-A794-553BD05D651F}" type="slidenum">
              <a:rPr lang="en-US" smtClean="0"/>
              <a:t>28</a:t>
            </a:fld>
            <a:endParaRPr lang="en-US" dirty="0"/>
          </a:p>
        </p:txBody>
      </p:sp>
    </p:spTree>
    <p:extLst>
      <p:ext uri="{BB962C8B-B14F-4D97-AF65-F5344CB8AC3E}">
        <p14:creationId xmlns:p14="http://schemas.microsoft.com/office/powerpoint/2010/main" val="5488914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440688-5342-46F9-A794-553BD05D651F}" type="slidenum">
              <a:rPr lang="en-US" smtClean="0"/>
              <a:t>35</a:t>
            </a:fld>
            <a:endParaRPr lang="en-US" dirty="0"/>
          </a:p>
        </p:txBody>
      </p:sp>
    </p:spTree>
    <p:extLst>
      <p:ext uri="{BB962C8B-B14F-4D97-AF65-F5344CB8AC3E}">
        <p14:creationId xmlns:p14="http://schemas.microsoft.com/office/powerpoint/2010/main" val="5337802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47440688-5342-46F9-A794-553BD05D651F}" type="slidenum">
              <a:rPr lang="en-US" smtClean="0"/>
              <a:t>4</a:t>
            </a:fld>
            <a:endParaRPr lang="en-US" dirty="0"/>
          </a:p>
        </p:txBody>
      </p:sp>
    </p:spTree>
    <p:extLst>
      <p:ext uri="{BB962C8B-B14F-4D97-AF65-F5344CB8AC3E}">
        <p14:creationId xmlns:p14="http://schemas.microsoft.com/office/powerpoint/2010/main" val="26314640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dirty="0" smtClean="0"/>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47440688-5342-46F9-A794-553BD05D651F}" type="slidenum">
              <a:rPr lang="en-US" smtClean="0"/>
              <a:t>5</a:t>
            </a:fld>
            <a:endParaRPr lang="en-US" dirty="0"/>
          </a:p>
        </p:txBody>
      </p:sp>
    </p:spTree>
    <p:extLst>
      <p:ext uri="{BB962C8B-B14F-4D97-AF65-F5344CB8AC3E}">
        <p14:creationId xmlns:p14="http://schemas.microsoft.com/office/powerpoint/2010/main" val="2102279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My sixth grade female students made comments such as “I’m no good at math” or “I’m afraid of math”.  The same girls did not generally contribute as much to group discussions, were hesitant to exhibit risk-taking behaviors, and were less likely to remain persistent while solving difficult or multi-step problems.</a:t>
            </a:r>
          </a:p>
        </p:txBody>
      </p:sp>
      <p:sp>
        <p:nvSpPr>
          <p:cNvPr id="4" name="Slide Number Placeholder 3"/>
          <p:cNvSpPr>
            <a:spLocks noGrp="1"/>
          </p:cNvSpPr>
          <p:nvPr>
            <p:ph type="sldNum" sz="quarter" idx="10"/>
          </p:nvPr>
        </p:nvSpPr>
        <p:spPr/>
        <p:txBody>
          <a:bodyPr/>
          <a:lstStyle/>
          <a:p>
            <a:fld id="{47440688-5342-46F9-A794-553BD05D651F}" type="slidenum">
              <a:rPr lang="en-US" smtClean="0"/>
              <a:t>6</a:t>
            </a:fld>
            <a:endParaRPr lang="en-US" dirty="0"/>
          </a:p>
        </p:txBody>
      </p:sp>
    </p:spTree>
    <p:extLst>
      <p:ext uri="{BB962C8B-B14F-4D97-AF65-F5344CB8AC3E}">
        <p14:creationId xmlns:p14="http://schemas.microsoft.com/office/powerpoint/2010/main" val="15942376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47440688-5342-46F9-A794-553BD05D651F}" type="slidenum">
              <a:rPr lang="en-US" smtClean="0"/>
              <a:t>7</a:t>
            </a:fld>
            <a:endParaRPr lang="en-US" dirty="0"/>
          </a:p>
        </p:txBody>
      </p:sp>
    </p:spTree>
    <p:extLst>
      <p:ext uri="{BB962C8B-B14F-4D97-AF65-F5344CB8AC3E}">
        <p14:creationId xmlns:p14="http://schemas.microsoft.com/office/powerpoint/2010/main" val="40899232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440688-5342-46F9-A794-553BD05D651F}" type="slidenum">
              <a:rPr lang="en-US" smtClean="0"/>
              <a:t>8</a:t>
            </a:fld>
            <a:endParaRPr lang="en-US" dirty="0"/>
          </a:p>
        </p:txBody>
      </p:sp>
    </p:spTree>
    <p:extLst>
      <p:ext uri="{BB962C8B-B14F-4D97-AF65-F5344CB8AC3E}">
        <p14:creationId xmlns:p14="http://schemas.microsoft.com/office/powerpoint/2010/main" val="22672037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1.4 is a big drop as the highest scores are only in the 30’s.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47440688-5342-46F9-A794-553BD05D651F}" type="slidenum">
              <a:rPr lang="en-US" smtClean="0"/>
              <a:t>9</a:t>
            </a:fld>
            <a:endParaRPr lang="en-US" dirty="0"/>
          </a:p>
        </p:txBody>
      </p:sp>
    </p:spTree>
    <p:extLst>
      <p:ext uri="{BB962C8B-B14F-4D97-AF65-F5344CB8AC3E}">
        <p14:creationId xmlns:p14="http://schemas.microsoft.com/office/powerpoint/2010/main" val="22376853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Our state received a waiver through No Child Left Behind provisions that require academic progress for students at all academic levels.  One of the provisions is to show college and career readiness standards.  </a:t>
            </a:r>
            <a:endParaRPr lang="en-US" dirty="0" smtClean="0"/>
          </a:p>
          <a:p>
            <a:r>
              <a:rPr lang="en-US" dirty="0" smtClean="0"/>
              <a:t>The next chart</a:t>
            </a:r>
            <a:r>
              <a:rPr lang="en-US" baseline="0" dirty="0" smtClean="0"/>
              <a:t> shows Spring 2011 </a:t>
            </a:r>
            <a:r>
              <a:rPr lang="en-US" sz="1200" kern="1200" dirty="0" smtClean="0">
                <a:solidFill>
                  <a:schemeClr val="tx1"/>
                </a:solidFill>
                <a:effectLst/>
                <a:latin typeface="+mn-lt"/>
                <a:ea typeface="+mn-ea"/>
                <a:cs typeface="+mn-cs"/>
              </a:rPr>
              <a:t>AP exam results for Calculus, the highest level mathematics class offered at the school.  </a:t>
            </a:r>
          </a:p>
          <a:p>
            <a:r>
              <a:rPr lang="en-US" sz="1200" kern="1200" dirty="0" smtClean="0">
                <a:solidFill>
                  <a:schemeClr val="tx1"/>
                </a:solidFill>
                <a:effectLst/>
                <a:latin typeface="+mn-lt"/>
                <a:ea typeface="+mn-ea"/>
                <a:cs typeface="+mn-cs"/>
              </a:rPr>
              <a:t>To obtain college credit for AP Calculus, a score of 3, 4, or 5 was required. </a:t>
            </a:r>
          </a:p>
          <a:p>
            <a:r>
              <a:rPr lang="en-US" sz="1200" kern="1200" dirty="0" smtClean="0">
                <a:solidFill>
                  <a:schemeClr val="tx1"/>
                </a:solidFill>
                <a:effectLst/>
                <a:latin typeface="+mn-lt"/>
                <a:ea typeface="+mn-ea"/>
                <a:cs typeface="+mn-cs"/>
              </a:rPr>
              <a:t>A difference of 26% existed between results per gender.    </a:t>
            </a:r>
          </a:p>
        </p:txBody>
      </p:sp>
      <p:sp>
        <p:nvSpPr>
          <p:cNvPr id="4" name="Slide Number Placeholder 3"/>
          <p:cNvSpPr>
            <a:spLocks noGrp="1"/>
          </p:cNvSpPr>
          <p:nvPr>
            <p:ph type="sldNum" sz="quarter" idx="10"/>
          </p:nvPr>
        </p:nvSpPr>
        <p:spPr/>
        <p:txBody>
          <a:bodyPr/>
          <a:lstStyle/>
          <a:p>
            <a:fld id="{47440688-5342-46F9-A794-553BD05D651F}" type="slidenum">
              <a:rPr lang="en-US" smtClean="0"/>
              <a:t>10</a:t>
            </a:fld>
            <a:endParaRPr lang="en-US" dirty="0"/>
          </a:p>
        </p:txBody>
      </p:sp>
    </p:spTree>
    <p:extLst>
      <p:ext uri="{BB962C8B-B14F-4D97-AF65-F5344CB8AC3E}">
        <p14:creationId xmlns:p14="http://schemas.microsoft.com/office/powerpoint/2010/main" val="1746437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9058C4C-9D7D-4EAE-B780-58CBFA0E98EE}" type="datetimeFigureOut">
              <a:rPr lang="en-US" smtClean="0"/>
              <a:t>3/11/2015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24016AD-3AA9-4680-86B9-BF24DEF18214}"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9058C4C-9D7D-4EAE-B780-58CBFA0E98EE}" type="datetimeFigureOut">
              <a:rPr lang="en-US" smtClean="0"/>
              <a:t>3/11/2015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24016AD-3AA9-4680-86B9-BF24DEF18214}"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9058C4C-9D7D-4EAE-B780-58CBFA0E98EE}" type="datetimeFigureOut">
              <a:rPr lang="en-US" smtClean="0"/>
              <a:t>3/11/2015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24016AD-3AA9-4680-86B9-BF24DEF18214}"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9058C4C-9D7D-4EAE-B780-58CBFA0E98EE}" type="datetimeFigureOut">
              <a:rPr lang="en-US" smtClean="0"/>
              <a:t>3/11/2015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24016AD-3AA9-4680-86B9-BF24DEF18214}"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058C4C-9D7D-4EAE-B780-58CBFA0E98EE}" type="datetimeFigureOut">
              <a:rPr lang="en-US" smtClean="0"/>
              <a:t>3/11/2015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24016AD-3AA9-4680-86B9-BF24DEF18214}"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9058C4C-9D7D-4EAE-B780-58CBFA0E98EE}" type="datetimeFigureOut">
              <a:rPr lang="en-US" smtClean="0"/>
              <a:t>3/11/2015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24016AD-3AA9-4680-86B9-BF24DEF18214}"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9058C4C-9D7D-4EAE-B780-58CBFA0E98EE}" type="datetimeFigureOut">
              <a:rPr lang="en-US" smtClean="0"/>
              <a:t>3/11/2015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24016AD-3AA9-4680-86B9-BF24DEF18214}"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9058C4C-9D7D-4EAE-B780-58CBFA0E98EE}" type="datetimeFigureOut">
              <a:rPr lang="en-US" smtClean="0"/>
              <a:t>3/11/2015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24016AD-3AA9-4680-86B9-BF24DEF18214}"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058C4C-9D7D-4EAE-B780-58CBFA0E98EE}" type="datetimeFigureOut">
              <a:rPr lang="en-US" smtClean="0"/>
              <a:t>3/11/2015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24016AD-3AA9-4680-86B9-BF24DEF18214}"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058C4C-9D7D-4EAE-B780-58CBFA0E98EE}" type="datetimeFigureOut">
              <a:rPr lang="en-US" smtClean="0"/>
              <a:t>3/11/2015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24016AD-3AA9-4680-86B9-BF24DEF18214}" type="slidenum">
              <a:rPr lang="en-US" smtClean="0"/>
              <a:t>‹#›</a:t>
            </a:fld>
            <a:endParaRPr lang="en-US" dirty="0"/>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A9058C4C-9D7D-4EAE-B780-58CBFA0E98EE}" type="datetimeFigureOut">
              <a:rPr lang="en-US" smtClean="0"/>
              <a:t>3/11/2015</a:t>
            </a:fld>
            <a:endParaRPr lang="en-US" dirty="0"/>
          </a:p>
        </p:txBody>
      </p:sp>
      <p:sp>
        <p:nvSpPr>
          <p:cNvPr id="9" name="Slide Number Placeholder 8"/>
          <p:cNvSpPr>
            <a:spLocks noGrp="1"/>
          </p:cNvSpPr>
          <p:nvPr>
            <p:ph type="sldNum" sz="quarter" idx="11"/>
          </p:nvPr>
        </p:nvSpPr>
        <p:spPr/>
        <p:txBody>
          <a:bodyPr/>
          <a:lstStyle/>
          <a:p>
            <a:fld id="{324016AD-3AA9-4680-86B9-BF24DEF18214}" type="slidenum">
              <a:rPr lang="en-US" smtClean="0"/>
              <a:t>‹#›</a:t>
            </a:fld>
            <a:endParaRPr lang="en-US" dirty="0"/>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324016AD-3AA9-4680-86B9-BF24DEF18214}" type="slidenum">
              <a:rPr lang="en-US" smtClean="0"/>
              <a:t>‹#›</a:t>
            </a:fld>
            <a:endParaRPr lang="en-US" dirty="0"/>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dirty="0"/>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A9058C4C-9D7D-4EAE-B780-58CBFA0E98EE}" type="datetimeFigureOut">
              <a:rPr lang="en-US" smtClean="0"/>
              <a:t>3/11/2015</a:t>
            </a:fld>
            <a:endParaRPr lang="en-US" dirty="0"/>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v=ysQ9TpOcql0"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1706562"/>
          </a:xfrm>
        </p:spPr>
        <p:txBody>
          <a:bodyPr/>
          <a:lstStyle/>
          <a:p>
            <a:pPr marL="114300" indent="0" algn="ctr"/>
            <a:r>
              <a:rPr lang="en-US" sz="7200" dirty="0" smtClean="0"/>
              <a:t>Believing Is Seeing</a:t>
            </a:r>
            <a:r>
              <a:rPr lang="en-US" dirty="0" smtClean="0"/>
              <a:t/>
            </a:r>
            <a:br>
              <a:rPr lang="en-US" dirty="0" smtClean="0"/>
            </a:br>
            <a:r>
              <a:rPr lang="en-US" sz="1800" dirty="0" smtClean="0"/>
              <a:t/>
            </a:r>
            <a:br>
              <a:rPr lang="en-US" sz="1800" dirty="0" smtClean="0"/>
            </a:br>
            <a:r>
              <a:rPr lang="en-US" sz="2400" dirty="0" smtClean="0"/>
              <a:t>When students </a:t>
            </a:r>
            <a:r>
              <a:rPr lang="en-US" sz="2400" dirty="0"/>
              <a:t>believe they can, they will.</a:t>
            </a:r>
          </a:p>
        </p:txBody>
      </p:sp>
      <p:sp>
        <p:nvSpPr>
          <p:cNvPr id="3" name="Content Placeholder 2"/>
          <p:cNvSpPr>
            <a:spLocks noGrp="1"/>
          </p:cNvSpPr>
          <p:nvPr>
            <p:ph idx="1"/>
          </p:nvPr>
        </p:nvSpPr>
        <p:spPr>
          <a:xfrm>
            <a:off x="457200" y="2209800"/>
            <a:ext cx="7620000" cy="4191000"/>
          </a:xfrm>
        </p:spPr>
        <p:txBody>
          <a:bodyPr>
            <a:normAutofit fontScale="47500" lnSpcReduction="20000"/>
          </a:bodyPr>
          <a:lstStyle/>
          <a:p>
            <a:pPr marL="114300" indent="0" algn="ctr">
              <a:buNone/>
            </a:pPr>
            <a:endParaRPr lang="en-US" sz="2400" dirty="0" smtClean="0"/>
          </a:p>
          <a:p>
            <a:pPr marL="114300" indent="0" algn="ctr">
              <a:buNone/>
            </a:pPr>
            <a:endParaRPr lang="en-US" b="1" dirty="0"/>
          </a:p>
          <a:p>
            <a:pPr marL="114300" indent="0" algn="ctr">
              <a:buNone/>
            </a:pPr>
            <a:endParaRPr lang="en-US" sz="3600" b="1" dirty="0" smtClean="0">
              <a:solidFill>
                <a:srgbClr val="FF0000"/>
              </a:solidFill>
            </a:endParaRPr>
          </a:p>
          <a:p>
            <a:pPr marL="114300" indent="0" algn="ctr">
              <a:buNone/>
            </a:pPr>
            <a:r>
              <a:rPr lang="en-US" sz="4400" dirty="0" smtClean="0"/>
              <a:t>How can we increase student engagement</a:t>
            </a:r>
          </a:p>
          <a:p>
            <a:pPr marL="114300" indent="0" algn="ctr">
              <a:buNone/>
            </a:pPr>
            <a:r>
              <a:rPr lang="en-US" sz="4400" dirty="0" smtClean="0"/>
              <a:t>and professionally move from Accomplished to Exemplary</a:t>
            </a:r>
            <a:endParaRPr lang="en-US" sz="4400" dirty="0"/>
          </a:p>
          <a:p>
            <a:pPr marL="114300" indent="0" algn="ctr">
              <a:buNone/>
            </a:pPr>
            <a:r>
              <a:rPr lang="en-US" sz="4400" dirty="0" smtClean="0"/>
              <a:t>via the TPGES?</a:t>
            </a:r>
          </a:p>
          <a:p>
            <a:pPr marL="114300" indent="0">
              <a:buNone/>
            </a:pPr>
            <a:endParaRPr lang="en-US" sz="4400" dirty="0"/>
          </a:p>
          <a:p>
            <a:pPr marL="114300" indent="0">
              <a:buNone/>
            </a:pPr>
            <a:endParaRPr lang="en-US" dirty="0" smtClean="0"/>
          </a:p>
          <a:p>
            <a:pPr marL="114300" indent="0">
              <a:buNone/>
            </a:pPr>
            <a:endParaRPr lang="en-US" dirty="0"/>
          </a:p>
          <a:p>
            <a:pPr marL="114300" indent="0">
              <a:buNone/>
            </a:pPr>
            <a:endParaRPr lang="en-US" dirty="0" smtClean="0"/>
          </a:p>
          <a:p>
            <a:pPr marL="114300" indent="0">
              <a:buNone/>
            </a:pPr>
            <a:endParaRPr lang="en-US" dirty="0"/>
          </a:p>
          <a:p>
            <a:pPr marL="114300" indent="0">
              <a:buNone/>
            </a:pPr>
            <a:endParaRPr lang="en-US" dirty="0" smtClean="0"/>
          </a:p>
          <a:p>
            <a:pPr marL="114300" indent="0">
              <a:buNone/>
            </a:pPr>
            <a:endParaRPr lang="en-US" dirty="0"/>
          </a:p>
          <a:p>
            <a:pPr marL="114300" indent="0">
              <a:buNone/>
            </a:pPr>
            <a:endParaRPr lang="en-US" dirty="0"/>
          </a:p>
          <a:p>
            <a:pPr marL="114300" indent="0">
              <a:buNone/>
            </a:pPr>
            <a:r>
              <a:rPr lang="en-US" sz="1600" dirty="0" smtClean="0"/>
              <a:t>Debra Allen, Ed.D.</a:t>
            </a:r>
          </a:p>
          <a:p>
            <a:pPr marL="114300" indent="0">
              <a:buNone/>
            </a:pPr>
            <a:r>
              <a:rPr lang="en-US" sz="1600" dirty="0" smtClean="0"/>
              <a:t>Assistant Principal</a:t>
            </a:r>
          </a:p>
          <a:p>
            <a:pPr marL="114300" indent="0">
              <a:buNone/>
            </a:pPr>
            <a:r>
              <a:rPr lang="en-US" sz="1600" dirty="0" smtClean="0"/>
              <a:t>Gallatin County Elementary</a:t>
            </a:r>
          </a:p>
          <a:p>
            <a:pPr marL="114300" indent="0">
              <a:buNone/>
            </a:pPr>
            <a:r>
              <a:rPr lang="en-US" sz="1600" dirty="0" smtClean="0"/>
              <a:t>School 859-567-6340</a:t>
            </a:r>
          </a:p>
          <a:p>
            <a:pPr marL="114300" indent="0">
              <a:buNone/>
            </a:pPr>
            <a:r>
              <a:rPr lang="en-US" sz="1600" dirty="0" smtClean="0"/>
              <a:t>Cell 859-512-4618</a:t>
            </a:r>
          </a:p>
          <a:p>
            <a:pPr marL="114300" indent="0">
              <a:buNone/>
            </a:pPr>
            <a:r>
              <a:rPr lang="en-US" sz="1600" dirty="0" smtClean="0"/>
              <a:t>Debra.allen@gallatin.kyschools.us</a:t>
            </a:r>
            <a:endParaRPr lang="en-US" sz="1600" dirty="0"/>
          </a:p>
        </p:txBody>
      </p:sp>
      <p:pic>
        <p:nvPicPr>
          <p:cNvPr id="1029" name="Picture 5" descr="C:\Users\Owner\AppData\Local\Microsoft\Windows\Temporary Internet Files\Content.IE5\AR21WK60\cute_kids_cute_play-1440x9001[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10200" y="4457699"/>
            <a:ext cx="1828800" cy="1143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13616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smtClean="0"/>
              <a:t>Cher’Amy</a:t>
            </a:r>
            <a:r>
              <a:rPr lang="en-US" dirty="0" smtClean="0"/>
              <a:t> High School</a:t>
            </a:r>
            <a:endParaRPr lang="en-US" dirty="0"/>
          </a:p>
        </p:txBody>
      </p:sp>
      <p:sp>
        <p:nvSpPr>
          <p:cNvPr id="3" name="Text Placeholder 2"/>
          <p:cNvSpPr>
            <a:spLocks noGrp="1"/>
          </p:cNvSpPr>
          <p:nvPr>
            <p:ph type="body" idx="1"/>
          </p:nvPr>
        </p:nvSpPr>
        <p:spPr/>
        <p:txBody>
          <a:bodyPr/>
          <a:lstStyle/>
          <a:p>
            <a:pPr algn="ctr"/>
            <a:r>
              <a:rPr lang="en-US" dirty="0" smtClean="0"/>
              <a:t>2011 Benchmark Results	</a:t>
            </a:r>
            <a:endParaRPr lang="en-US" dirty="0"/>
          </a:p>
        </p:txBody>
      </p:sp>
      <p:sp>
        <p:nvSpPr>
          <p:cNvPr id="5" name="Content Placeholder 4"/>
          <p:cNvSpPr>
            <a:spLocks noGrp="1"/>
          </p:cNvSpPr>
          <p:nvPr>
            <p:ph sz="half" idx="2"/>
          </p:nvPr>
        </p:nvSpPr>
        <p:spPr>
          <a:xfrm>
            <a:off x="457200" y="2174875"/>
            <a:ext cx="3733800" cy="1635125"/>
          </a:xfrm>
        </p:spPr>
        <p:txBody>
          <a:bodyPr>
            <a:normAutofit/>
          </a:bodyPr>
          <a:lstStyle/>
          <a:p>
            <a:pPr marL="109728" indent="0">
              <a:buNone/>
            </a:pPr>
            <a:r>
              <a:rPr lang="en-US" dirty="0" smtClean="0"/>
              <a:t>Percent </a:t>
            </a:r>
            <a:r>
              <a:rPr lang="en-US" dirty="0"/>
              <a:t>per Gender Who Met Mathematics Readiness Benchmark </a:t>
            </a:r>
            <a:r>
              <a:rPr lang="en-US" dirty="0" smtClean="0"/>
              <a:t>Scores: </a:t>
            </a:r>
            <a:endParaRPr lang="en-US" dirty="0"/>
          </a:p>
          <a:p>
            <a:pPr marL="109728" indent="0">
              <a:buNone/>
            </a:pPr>
            <a:endParaRPr lang="en-US" dirty="0"/>
          </a:p>
          <a:p>
            <a:endParaRPr lang="en-US" dirty="0"/>
          </a:p>
        </p:txBody>
      </p:sp>
      <p:sp>
        <p:nvSpPr>
          <p:cNvPr id="4" name="Text Placeholder 3"/>
          <p:cNvSpPr>
            <a:spLocks noGrp="1"/>
          </p:cNvSpPr>
          <p:nvPr>
            <p:ph type="body" sz="quarter" idx="3"/>
          </p:nvPr>
        </p:nvSpPr>
        <p:spPr>
          <a:xfrm>
            <a:off x="4191000" y="1535113"/>
            <a:ext cx="3886200" cy="639762"/>
          </a:xfrm>
        </p:spPr>
        <p:txBody>
          <a:bodyPr/>
          <a:lstStyle/>
          <a:p>
            <a:pPr algn="ctr"/>
            <a:r>
              <a:rPr lang="en-US" dirty="0" smtClean="0"/>
              <a:t>2011 AP Calculus Results</a:t>
            </a:r>
            <a:endParaRPr lang="en-US" dirty="0"/>
          </a:p>
        </p:txBody>
      </p:sp>
      <p:sp>
        <p:nvSpPr>
          <p:cNvPr id="6" name="Content Placeholder 5"/>
          <p:cNvSpPr>
            <a:spLocks noGrp="1"/>
          </p:cNvSpPr>
          <p:nvPr>
            <p:ph sz="quarter" idx="4"/>
          </p:nvPr>
        </p:nvSpPr>
        <p:spPr>
          <a:xfrm>
            <a:off x="4419600" y="2362201"/>
            <a:ext cx="3657600" cy="3886199"/>
          </a:xfrm>
        </p:spPr>
        <p:txBody>
          <a:bodyPr>
            <a:normAutofit/>
          </a:bodyPr>
          <a:lstStyle/>
          <a:p>
            <a:pPr marL="109728" indent="0">
              <a:buNone/>
            </a:pPr>
            <a:r>
              <a:rPr lang="en-US" dirty="0" smtClean="0"/>
              <a:t>57</a:t>
            </a:r>
            <a:r>
              <a:rPr lang="en-US" dirty="0"/>
              <a:t>% or 8 of the 14 boys scored a minimum of 3, while 31% or 5 of 16 girls earned at least </a:t>
            </a:r>
            <a:r>
              <a:rPr lang="en-US" dirty="0" smtClean="0"/>
              <a:t>a 3 </a:t>
            </a:r>
          </a:p>
          <a:p>
            <a:pPr marL="109728" indent="0">
              <a:buNone/>
            </a:pPr>
            <a:endParaRPr lang="en-US" dirty="0"/>
          </a:p>
          <a:p>
            <a:pPr marL="109728" indent="0">
              <a:buNone/>
            </a:pP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3058379103"/>
              </p:ext>
            </p:extLst>
          </p:nvPr>
        </p:nvGraphicFramePr>
        <p:xfrm>
          <a:off x="533400" y="3886200"/>
          <a:ext cx="3733800" cy="2481822"/>
        </p:xfrm>
        <a:graphic>
          <a:graphicData uri="http://schemas.openxmlformats.org/drawingml/2006/table">
            <a:tbl>
              <a:tblPr firstRow="1" bandRow="1">
                <a:tableStyleId>{5C22544A-7EE6-4342-B048-85BDC9FD1C3A}</a:tableStyleId>
              </a:tblPr>
              <a:tblGrid>
                <a:gridCol w="1244600"/>
                <a:gridCol w="1244600"/>
                <a:gridCol w="1244600"/>
              </a:tblGrid>
              <a:tr h="600831">
                <a:tc>
                  <a:txBody>
                    <a:bodyPr/>
                    <a:lstStyle/>
                    <a:p>
                      <a:r>
                        <a:rPr lang="en-US" dirty="0" smtClean="0"/>
                        <a:t>Year</a:t>
                      </a:r>
                      <a:endParaRPr lang="en-US" dirty="0"/>
                    </a:p>
                  </a:txBody>
                  <a:tcPr/>
                </a:tc>
                <a:tc>
                  <a:txBody>
                    <a:bodyPr/>
                    <a:lstStyle/>
                    <a:p>
                      <a:r>
                        <a:rPr lang="en-US" dirty="0" smtClean="0"/>
                        <a:t>Male</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Female</a:t>
                      </a:r>
                    </a:p>
                  </a:txBody>
                  <a:tcPr/>
                </a:tc>
              </a:tr>
              <a:tr h="600831">
                <a:tc>
                  <a:txBody>
                    <a:bodyPr/>
                    <a:lstStyle/>
                    <a:p>
                      <a:r>
                        <a:rPr lang="en-US" dirty="0" smtClean="0"/>
                        <a:t>2008</a:t>
                      </a:r>
                      <a:endParaRPr lang="en-US" dirty="0"/>
                    </a:p>
                  </a:txBody>
                  <a:tcPr/>
                </a:tc>
                <a:tc>
                  <a:txBody>
                    <a:bodyPr/>
                    <a:lstStyle/>
                    <a:p>
                      <a:r>
                        <a:rPr lang="en-US" dirty="0" smtClean="0"/>
                        <a:t>39</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42</a:t>
                      </a:r>
                    </a:p>
                  </a:txBody>
                  <a:tcPr/>
                </a:tc>
              </a:tr>
              <a:tr h="618369">
                <a:tc>
                  <a:txBody>
                    <a:bodyPr/>
                    <a:lstStyle/>
                    <a:p>
                      <a:r>
                        <a:rPr lang="en-US" dirty="0" smtClean="0"/>
                        <a:t>2009</a:t>
                      </a:r>
                      <a:endParaRPr lang="en-US" dirty="0"/>
                    </a:p>
                  </a:txBody>
                  <a:tcPr/>
                </a:tc>
                <a:tc>
                  <a:txBody>
                    <a:bodyPr/>
                    <a:lstStyle/>
                    <a:p>
                      <a:r>
                        <a:rPr lang="en-US" dirty="0" smtClean="0"/>
                        <a:t>40</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36</a:t>
                      </a:r>
                    </a:p>
                    <a:p>
                      <a:endParaRPr lang="en-US" dirty="0"/>
                    </a:p>
                  </a:txBody>
                  <a:tcPr/>
                </a:tc>
              </a:tr>
              <a:tr h="618369">
                <a:tc>
                  <a:txBody>
                    <a:bodyPr/>
                    <a:lstStyle/>
                    <a:p>
                      <a:r>
                        <a:rPr lang="en-US" dirty="0" smtClean="0"/>
                        <a:t>2010</a:t>
                      </a:r>
                      <a:endParaRPr lang="en-US" dirty="0"/>
                    </a:p>
                  </a:txBody>
                  <a:tcPr/>
                </a:tc>
                <a:tc>
                  <a:txBody>
                    <a:bodyPr/>
                    <a:lstStyle/>
                    <a:p>
                      <a:r>
                        <a:rPr lang="en-US" dirty="0" smtClean="0"/>
                        <a:t>38</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32</a:t>
                      </a:r>
                    </a:p>
                    <a:p>
                      <a:endParaRPr lang="en-US" dirty="0"/>
                    </a:p>
                  </a:txBody>
                  <a:tcPr/>
                </a:tc>
              </a:tr>
            </a:tbl>
          </a:graphicData>
        </a:graphic>
      </p:graphicFrame>
      <p:pic>
        <p:nvPicPr>
          <p:cNvPr id="2054" name="Picture 6" descr="C:\Users\Owner\AppData\Local\Microsoft\Windows\Temporary Internet Files\Content.IE5\OIO5HZHT\MM900395714[1].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4724400"/>
            <a:ext cx="1143000" cy="1143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77267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3200" dirty="0" smtClean="0"/>
              <a:t>Gender Based Learning Environments</a:t>
            </a:r>
            <a:endParaRPr lang="en-US" sz="3200" dirty="0"/>
          </a:p>
        </p:txBody>
      </p:sp>
      <p:sp>
        <p:nvSpPr>
          <p:cNvPr id="2" name="Content Placeholder 1"/>
          <p:cNvSpPr>
            <a:spLocks noGrp="1"/>
          </p:cNvSpPr>
          <p:nvPr>
            <p:ph idx="1"/>
          </p:nvPr>
        </p:nvSpPr>
        <p:spPr>
          <a:xfrm>
            <a:off x="457200" y="1600200"/>
            <a:ext cx="7620000" cy="4800600"/>
          </a:xfrm>
        </p:spPr>
        <p:txBody>
          <a:bodyPr>
            <a:normAutofit fontScale="85000" lnSpcReduction="10000"/>
          </a:bodyPr>
          <a:lstStyle/>
          <a:p>
            <a:r>
              <a:rPr lang="en-US" sz="3000" dirty="0" smtClean="0"/>
              <a:t>Many researchers have discussed advantages of single gender learning environments to help female students achieve greater academic success</a:t>
            </a:r>
          </a:p>
          <a:p>
            <a:pPr marL="114300" indent="0">
              <a:buNone/>
            </a:pPr>
            <a:endParaRPr lang="en-US" sz="3000" dirty="0" smtClean="0"/>
          </a:p>
          <a:p>
            <a:r>
              <a:rPr lang="en-US" sz="3000" dirty="0" smtClean="0"/>
              <a:t>In a previous mini study of my own students, small single gender groups exhibited higher levels of participatory behavior than small mixed gender groups – even when they chose their own groups.</a:t>
            </a:r>
          </a:p>
          <a:p>
            <a:endParaRPr lang="en-US" sz="2800" dirty="0" smtClean="0"/>
          </a:p>
          <a:p>
            <a:endParaRPr lang="en-US" sz="2800" dirty="0"/>
          </a:p>
          <a:p>
            <a:pPr marL="109728" indent="0" algn="r">
              <a:buNone/>
            </a:pPr>
            <a:r>
              <a:rPr lang="en-US" sz="1600" dirty="0"/>
              <a:t>Shapka  </a:t>
            </a:r>
          </a:p>
          <a:p>
            <a:pPr marL="109728" indent="0" algn="r">
              <a:buNone/>
            </a:pPr>
            <a:r>
              <a:rPr lang="en-US" sz="1600" dirty="0"/>
              <a:t>    Spielhagen</a:t>
            </a:r>
          </a:p>
          <a:p>
            <a:endParaRPr lang="en-US" sz="2800" dirty="0" smtClean="0"/>
          </a:p>
          <a:p>
            <a:endParaRPr lang="en-US" dirty="0" smtClean="0"/>
          </a:p>
          <a:p>
            <a:endParaRPr lang="en-US" dirty="0" smtClean="0"/>
          </a:p>
          <a:p>
            <a:endParaRPr lang="en-US" dirty="0"/>
          </a:p>
        </p:txBody>
      </p:sp>
      <p:pic>
        <p:nvPicPr>
          <p:cNvPr id="1029" name="Picture 5" descr="C:\Users\Owner\AppData\Local\Microsoft\Windows\Temporary Internet Files\Content.IE5\B40IT14E\MP900427825[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4400" y="5334000"/>
            <a:ext cx="1272480" cy="1142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16983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Questions	</a:t>
            </a:r>
            <a:endParaRPr lang="en-US" dirty="0"/>
          </a:p>
        </p:txBody>
      </p:sp>
      <p:sp>
        <p:nvSpPr>
          <p:cNvPr id="2" name="Content Placeholder 1"/>
          <p:cNvSpPr>
            <a:spLocks noGrp="1"/>
          </p:cNvSpPr>
          <p:nvPr>
            <p:ph idx="1"/>
          </p:nvPr>
        </p:nvSpPr>
        <p:spPr>
          <a:xfrm>
            <a:off x="457199" y="1981200"/>
            <a:ext cx="7410319" cy="1447800"/>
          </a:xfrm>
        </p:spPr>
        <p:txBody>
          <a:bodyPr>
            <a:normAutofit/>
          </a:bodyPr>
          <a:lstStyle/>
          <a:p>
            <a:r>
              <a:rPr lang="en-US" sz="2400" dirty="0" smtClean="0"/>
              <a:t>What is the relationship between effective teaching strategies and self-efficacy of mathematical ability, participatory behaviors, </a:t>
            </a:r>
            <a:r>
              <a:rPr lang="en-US" sz="2400" dirty="0"/>
              <a:t>and academic achievement</a:t>
            </a:r>
            <a:r>
              <a:rPr lang="en-US" sz="2400" dirty="0" smtClean="0"/>
              <a:t>?</a:t>
            </a:r>
          </a:p>
          <a:p>
            <a:endParaRPr lang="en-US" sz="3200" dirty="0"/>
          </a:p>
          <a:p>
            <a:pPr marL="114300" indent="0">
              <a:buNone/>
            </a:pPr>
            <a:endParaRPr lang="en-US" sz="3200" dirty="0"/>
          </a:p>
          <a:p>
            <a:endParaRPr lang="en-US" dirty="0"/>
          </a:p>
          <a:p>
            <a:endParaRPr lang="en-US" dirty="0" smtClean="0"/>
          </a:p>
        </p:txBody>
      </p:sp>
      <p:sp>
        <p:nvSpPr>
          <p:cNvPr id="5" name="TextBox 4"/>
          <p:cNvSpPr txBox="1"/>
          <p:nvPr/>
        </p:nvSpPr>
        <p:spPr>
          <a:xfrm>
            <a:off x="762000" y="3441680"/>
            <a:ext cx="6019800" cy="1569660"/>
          </a:xfrm>
          <a:prstGeom prst="rect">
            <a:avLst/>
          </a:prstGeom>
          <a:noFill/>
        </p:spPr>
        <p:txBody>
          <a:bodyPr wrap="square" rtlCol="0">
            <a:spAutoFit/>
          </a:bodyPr>
          <a:lstStyle/>
          <a:p>
            <a:pPr marL="285750" indent="-285750">
              <a:buFont typeface="Arial"/>
              <a:buChar char="•"/>
            </a:pPr>
            <a:r>
              <a:rPr lang="en-US" sz="2400" dirty="0" smtClean="0"/>
              <a:t>What makes more of an impact:</a:t>
            </a:r>
          </a:p>
          <a:p>
            <a:r>
              <a:rPr lang="en-US" sz="2400" dirty="0" smtClean="0"/>
              <a:t>	Teaching strategies, or other factors 	such as single or mixed gender 	classrooms?</a:t>
            </a:r>
            <a:endParaRPr lang="en-US" sz="2400" dirty="0"/>
          </a:p>
        </p:txBody>
      </p:sp>
    </p:spTree>
    <p:extLst>
      <p:ext uri="{BB962C8B-B14F-4D97-AF65-F5344CB8AC3E}">
        <p14:creationId xmlns:p14="http://schemas.microsoft.com/office/powerpoint/2010/main" val="11272470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a:t>P</a:t>
            </a:r>
            <a:r>
              <a:rPr lang="en-US" dirty="0" smtClean="0"/>
              <a:t>articipants</a:t>
            </a:r>
            <a:endParaRPr lang="en-US" dirty="0"/>
          </a:p>
        </p:txBody>
      </p:sp>
      <p:sp>
        <p:nvSpPr>
          <p:cNvPr id="2" name="Content Placeholder 1"/>
          <p:cNvSpPr>
            <a:spLocks noGrp="1"/>
          </p:cNvSpPr>
          <p:nvPr>
            <p:ph idx="1"/>
          </p:nvPr>
        </p:nvSpPr>
        <p:spPr>
          <a:xfrm>
            <a:off x="457200" y="1524000"/>
            <a:ext cx="7924800" cy="2209800"/>
          </a:xfrm>
        </p:spPr>
        <p:txBody>
          <a:bodyPr/>
          <a:lstStyle/>
          <a:p>
            <a:r>
              <a:rPr lang="en-US" dirty="0" smtClean="0"/>
              <a:t>One class of non-accelerated sixth grade female students who learned mathematics in a single gender environment</a:t>
            </a:r>
          </a:p>
          <a:p>
            <a:endParaRPr lang="en-US" dirty="0"/>
          </a:p>
          <a:p>
            <a:r>
              <a:rPr lang="en-US" dirty="0" smtClean="0"/>
              <a:t>Non-accelerated sixth grade female students who learned mathematics in a mixed gender environment</a:t>
            </a:r>
            <a:endParaRPr lang="en-US" dirty="0"/>
          </a:p>
        </p:txBody>
      </p:sp>
      <p:pic>
        <p:nvPicPr>
          <p:cNvPr id="4" name="Picture 3" descr="Surprising-Things-You-Can-Accomplish-in-Single-Gender-Classroom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62200" y="3883145"/>
            <a:ext cx="3886200" cy="2593855"/>
          </a:xfrm>
          <a:prstGeom prst="rect">
            <a:avLst/>
          </a:prstGeom>
        </p:spPr>
      </p:pic>
    </p:spTree>
    <p:extLst>
      <p:ext uri="{BB962C8B-B14F-4D97-AF65-F5344CB8AC3E}">
        <p14:creationId xmlns:p14="http://schemas.microsoft.com/office/powerpoint/2010/main" val="6922317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Classroom Environment</a:t>
            </a:r>
            <a:endParaRPr lang="en-US" dirty="0"/>
          </a:p>
        </p:txBody>
      </p:sp>
      <p:sp>
        <p:nvSpPr>
          <p:cNvPr id="2" name="Content Placeholder 1"/>
          <p:cNvSpPr>
            <a:spLocks noGrp="1"/>
          </p:cNvSpPr>
          <p:nvPr>
            <p:ph idx="1"/>
          </p:nvPr>
        </p:nvSpPr>
        <p:spPr>
          <a:xfrm>
            <a:off x="457200" y="1295400"/>
            <a:ext cx="8229600" cy="5181600"/>
          </a:xfrm>
        </p:spPr>
        <p:txBody>
          <a:bodyPr>
            <a:normAutofit fontScale="92500" lnSpcReduction="10000"/>
          </a:bodyPr>
          <a:lstStyle/>
          <a:p>
            <a:pPr marL="109728" indent="0">
              <a:buNone/>
            </a:pPr>
            <a:endParaRPr lang="en-US" dirty="0" smtClean="0"/>
          </a:p>
          <a:p>
            <a:pPr marL="109728" indent="0">
              <a:buNone/>
            </a:pPr>
            <a:r>
              <a:rPr lang="en-US" dirty="0" smtClean="0"/>
              <a:t>Our Mantra: You are expected and required to make mistakes</a:t>
            </a:r>
            <a:r>
              <a:rPr lang="en-US" dirty="0"/>
              <a:t>!</a:t>
            </a:r>
            <a:endParaRPr lang="en-US" dirty="0" smtClean="0"/>
          </a:p>
          <a:p>
            <a:endParaRPr lang="en-US" dirty="0" smtClean="0"/>
          </a:p>
          <a:p>
            <a:pPr marL="109728" indent="0">
              <a:buNone/>
            </a:pPr>
            <a:r>
              <a:rPr lang="en-US" b="1" dirty="0" smtClean="0"/>
              <a:t>Advantages of a safe environment:</a:t>
            </a:r>
          </a:p>
          <a:p>
            <a:r>
              <a:rPr lang="en-US" dirty="0" smtClean="0"/>
              <a:t>Students participate more in group discussions</a:t>
            </a:r>
          </a:p>
          <a:p>
            <a:r>
              <a:rPr lang="en-US" dirty="0" smtClean="0"/>
              <a:t>Students take more risks</a:t>
            </a:r>
          </a:p>
          <a:p>
            <a:r>
              <a:rPr lang="en-US" dirty="0" smtClean="0"/>
              <a:t>Students volunteer more often to go to the board</a:t>
            </a:r>
          </a:p>
          <a:p>
            <a:r>
              <a:rPr lang="en-US" dirty="0" smtClean="0"/>
              <a:t>Students are respectful to each other and encourage each other</a:t>
            </a:r>
          </a:p>
          <a:p>
            <a:r>
              <a:rPr lang="en-US" dirty="0" smtClean="0"/>
              <a:t>Teacher can more easily formatively assess progress</a:t>
            </a:r>
          </a:p>
          <a:p>
            <a:r>
              <a:rPr lang="en-US" dirty="0" smtClean="0"/>
              <a:t>Teacher provides immediate feedback to the students</a:t>
            </a:r>
          </a:p>
          <a:p>
            <a:r>
              <a:rPr lang="en-US" dirty="0" smtClean="0"/>
              <a:t>More teachable moments using students’ misconceptions</a:t>
            </a:r>
          </a:p>
          <a:p>
            <a:pPr marL="114300" indent="0">
              <a:buNone/>
            </a:pPr>
            <a:endParaRPr lang="en-US" dirty="0"/>
          </a:p>
          <a:p>
            <a:pPr marL="114300" indent="0">
              <a:buNone/>
            </a:pPr>
            <a:r>
              <a:rPr lang="en-US" dirty="0" smtClean="0"/>
              <a:t>A focus of social cognitive theory: students observe and mimic positive actions of others in their cultural classroom environment, and to become active participants and managers of their environment</a:t>
            </a:r>
          </a:p>
          <a:p>
            <a:endParaRPr lang="en-US" dirty="0"/>
          </a:p>
        </p:txBody>
      </p:sp>
    </p:spTree>
    <p:extLst>
      <p:ext uri="{BB962C8B-B14F-4D97-AF65-F5344CB8AC3E}">
        <p14:creationId xmlns:p14="http://schemas.microsoft.com/office/powerpoint/2010/main" val="1413792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Effective Teaching </a:t>
            </a:r>
            <a:r>
              <a:rPr lang="en-US" dirty="0"/>
              <a:t>S</a:t>
            </a:r>
            <a:r>
              <a:rPr lang="en-US" dirty="0" smtClean="0"/>
              <a:t>trategies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99538948"/>
              </p:ext>
            </p:extLst>
          </p:nvPr>
        </p:nvGraphicFramePr>
        <p:xfrm>
          <a:off x="457200" y="1600200"/>
          <a:ext cx="7620000" cy="4876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150204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868362"/>
          </a:xfrm>
        </p:spPr>
        <p:txBody>
          <a:bodyPr/>
          <a:lstStyle/>
          <a:p>
            <a:pPr algn="ctr"/>
            <a:r>
              <a:rPr lang="en-US" dirty="0" smtClean="0"/>
              <a:t>Teaching Strategies </a:t>
            </a:r>
            <a:endParaRPr lang="en-US" dirty="0"/>
          </a:p>
        </p:txBody>
      </p:sp>
      <p:sp>
        <p:nvSpPr>
          <p:cNvPr id="3" name="Content Placeholder 2"/>
          <p:cNvSpPr>
            <a:spLocks noGrp="1"/>
          </p:cNvSpPr>
          <p:nvPr>
            <p:ph idx="1"/>
          </p:nvPr>
        </p:nvSpPr>
        <p:spPr>
          <a:xfrm>
            <a:off x="457200" y="1295400"/>
            <a:ext cx="7620000" cy="5486400"/>
          </a:xfrm>
        </p:spPr>
        <p:txBody>
          <a:bodyPr>
            <a:normAutofit fontScale="47500" lnSpcReduction="20000"/>
          </a:bodyPr>
          <a:lstStyle/>
          <a:p>
            <a:r>
              <a:rPr lang="en-US" dirty="0" smtClean="0"/>
              <a:t>AAUWEF, 1992</a:t>
            </a:r>
          </a:p>
          <a:p>
            <a:r>
              <a:rPr lang="en-US" dirty="0"/>
              <a:t>Bandura, </a:t>
            </a:r>
            <a:r>
              <a:rPr lang="en-US" dirty="0" smtClean="0"/>
              <a:t>1969, 1977</a:t>
            </a:r>
          </a:p>
          <a:p>
            <a:r>
              <a:rPr lang="en-US" dirty="0"/>
              <a:t>Bandura, Barbaranelli, Caprara, &amp; Pastorelli, 2001 </a:t>
            </a:r>
            <a:endParaRPr lang="en-US" dirty="0" smtClean="0"/>
          </a:p>
          <a:p>
            <a:r>
              <a:rPr lang="en-US" dirty="0" smtClean="0"/>
              <a:t>Casey</a:t>
            </a:r>
            <a:r>
              <a:rPr lang="en-US" dirty="0"/>
              <a:t>, Nuttall, &amp; Pezaris, 2001 </a:t>
            </a:r>
            <a:endParaRPr lang="en-US" dirty="0" smtClean="0"/>
          </a:p>
          <a:p>
            <a:r>
              <a:rPr lang="en-US" dirty="0" smtClean="0"/>
              <a:t>DePape, 2006</a:t>
            </a:r>
          </a:p>
          <a:p>
            <a:r>
              <a:rPr lang="en-US" dirty="0" smtClean="0"/>
              <a:t>Dewey, 1959</a:t>
            </a:r>
          </a:p>
          <a:p>
            <a:r>
              <a:rPr lang="en-US" dirty="0" smtClean="0"/>
              <a:t>Ferrini-Mundy, 1987</a:t>
            </a:r>
          </a:p>
          <a:p>
            <a:r>
              <a:rPr lang="en-US" dirty="0" smtClean="0"/>
              <a:t>Gurian</a:t>
            </a:r>
            <a:r>
              <a:rPr lang="en-US" dirty="0"/>
              <a:t>, Stevens, Henley, &amp; Trueman, 2011 </a:t>
            </a:r>
            <a:endParaRPr lang="en-US" dirty="0" smtClean="0"/>
          </a:p>
          <a:p>
            <a:r>
              <a:rPr lang="en-US" dirty="0" smtClean="0"/>
              <a:t>Heffernan, 1996</a:t>
            </a:r>
          </a:p>
          <a:p>
            <a:r>
              <a:rPr lang="en-US" dirty="0" smtClean="0"/>
              <a:t>Howell</a:t>
            </a:r>
            <a:r>
              <a:rPr lang="en-US" dirty="0"/>
              <a:t>, Thomas, &amp; Ardasheva, </a:t>
            </a:r>
            <a:r>
              <a:rPr lang="en-US" dirty="0" smtClean="0"/>
              <a:t>2011</a:t>
            </a:r>
          </a:p>
          <a:p>
            <a:r>
              <a:rPr lang="en-US" dirty="0" smtClean="0"/>
              <a:t>Huebner, 2009</a:t>
            </a:r>
          </a:p>
          <a:p>
            <a:r>
              <a:rPr lang="en-US" dirty="0"/>
              <a:t>Institute for Learning, 2013 </a:t>
            </a:r>
            <a:endParaRPr lang="en-US" dirty="0" smtClean="0"/>
          </a:p>
          <a:p>
            <a:r>
              <a:rPr lang="en-US" dirty="0" smtClean="0"/>
              <a:t>Jackson, 2002</a:t>
            </a:r>
          </a:p>
          <a:p>
            <a:r>
              <a:rPr lang="en-US" dirty="0" smtClean="0"/>
              <a:t>Leder, 1992</a:t>
            </a:r>
          </a:p>
          <a:p>
            <a:r>
              <a:rPr lang="en-US" dirty="0"/>
              <a:t>Leikin &amp; Zaslavsky, 1997 </a:t>
            </a:r>
            <a:endParaRPr lang="en-US" dirty="0" smtClean="0"/>
          </a:p>
          <a:p>
            <a:r>
              <a:rPr lang="en-US" dirty="0" smtClean="0"/>
              <a:t>McGraw</a:t>
            </a:r>
            <a:r>
              <a:rPr lang="en-US" dirty="0"/>
              <a:t>, Lubienski, &amp; Strutchens, 2006 </a:t>
            </a:r>
            <a:endParaRPr lang="en-US" dirty="0" smtClean="0"/>
          </a:p>
          <a:p>
            <a:r>
              <a:rPr lang="en-US" dirty="0"/>
              <a:t>Michaels, O’Connor, &amp; Resnick, 2007 </a:t>
            </a:r>
            <a:endParaRPr lang="en-US" dirty="0" smtClean="0"/>
          </a:p>
          <a:p>
            <a:r>
              <a:rPr lang="en-US" dirty="0"/>
              <a:t>Niemi, 2005 </a:t>
            </a:r>
            <a:endParaRPr lang="en-US" dirty="0" smtClean="0"/>
          </a:p>
          <a:p>
            <a:r>
              <a:rPr lang="en-US" dirty="0" smtClean="0"/>
              <a:t>Orrange, 1993</a:t>
            </a:r>
          </a:p>
          <a:p>
            <a:r>
              <a:rPr lang="en-US" dirty="0" smtClean="0"/>
              <a:t>O’Shea</a:t>
            </a:r>
            <a:r>
              <a:rPr lang="en-US" dirty="0"/>
              <a:t>, Heilbronner, &amp; Reis, 2010 </a:t>
            </a:r>
            <a:endParaRPr lang="en-US" dirty="0" smtClean="0"/>
          </a:p>
          <a:p>
            <a:r>
              <a:rPr lang="en-US" dirty="0" smtClean="0"/>
              <a:t>Powell </a:t>
            </a:r>
            <a:r>
              <a:rPr lang="en-US" dirty="0"/>
              <a:t>&amp; Kalina, </a:t>
            </a:r>
            <a:r>
              <a:rPr lang="en-US" dirty="0" smtClean="0"/>
              <a:t>2009</a:t>
            </a:r>
          </a:p>
          <a:p>
            <a:r>
              <a:rPr lang="en-US" dirty="0"/>
              <a:t>Reid &amp; Roberts, 2006 </a:t>
            </a:r>
            <a:endParaRPr lang="en-US" dirty="0" smtClean="0"/>
          </a:p>
          <a:p>
            <a:r>
              <a:rPr lang="en-US" dirty="0" smtClean="0"/>
              <a:t>Resnick </a:t>
            </a:r>
            <a:r>
              <a:rPr lang="en-US" dirty="0"/>
              <a:t>&amp; Helquist, 1999 </a:t>
            </a:r>
            <a:endParaRPr lang="en-US" dirty="0" smtClean="0"/>
          </a:p>
          <a:p>
            <a:r>
              <a:rPr lang="en-US" dirty="0" smtClean="0"/>
              <a:t>Ribes-Inesta </a:t>
            </a:r>
            <a:r>
              <a:rPr lang="en-US" dirty="0"/>
              <a:t>&amp; Bandura, 1976 </a:t>
            </a:r>
            <a:endParaRPr lang="en-US" dirty="0" smtClean="0"/>
          </a:p>
          <a:p>
            <a:r>
              <a:rPr lang="en-US" dirty="0"/>
              <a:t>Schlenker, Caron, &amp; Halteman, 1998 </a:t>
            </a:r>
            <a:endParaRPr lang="en-US" dirty="0" smtClean="0"/>
          </a:p>
          <a:p>
            <a:r>
              <a:rPr lang="en-US" dirty="0" smtClean="0"/>
              <a:t>Schnuit</a:t>
            </a:r>
            <a:r>
              <a:rPr lang="en-US" dirty="0"/>
              <a:t>, 2006 </a:t>
            </a:r>
            <a:endParaRPr lang="en-US" dirty="0" smtClean="0"/>
          </a:p>
          <a:p>
            <a:r>
              <a:rPr lang="en-US" dirty="0" smtClean="0"/>
              <a:t>Shanahan </a:t>
            </a:r>
            <a:r>
              <a:rPr lang="en-US" dirty="0"/>
              <a:t>&amp; Shanahan, 2008 </a:t>
            </a:r>
            <a:endParaRPr lang="en-US" dirty="0" smtClean="0"/>
          </a:p>
          <a:p>
            <a:r>
              <a:rPr lang="en-US" dirty="0" smtClean="0"/>
              <a:t>Shein, 2012</a:t>
            </a:r>
          </a:p>
          <a:p>
            <a:r>
              <a:rPr lang="en-US" dirty="0" smtClean="0"/>
              <a:t>Spielhagen, 2006</a:t>
            </a:r>
          </a:p>
          <a:p>
            <a:r>
              <a:rPr lang="en-US" dirty="0"/>
              <a:t>Strom &amp; Strom, 1999 </a:t>
            </a:r>
            <a:endParaRPr lang="en-US" dirty="0" smtClean="0"/>
          </a:p>
          <a:p>
            <a:r>
              <a:rPr lang="en-US" dirty="0"/>
              <a:t>Walshaw, 2001 </a:t>
            </a:r>
            <a:endParaRPr lang="en-US" dirty="0" smtClean="0"/>
          </a:p>
          <a:p>
            <a:r>
              <a:rPr lang="en-US" dirty="0" smtClean="0"/>
              <a:t>White, 1997</a:t>
            </a:r>
          </a:p>
          <a:p>
            <a:r>
              <a:rPr lang="en-US" dirty="0"/>
              <a:t>Wolf, Crosson, &amp; Resnick, 2006 </a:t>
            </a:r>
            <a:r>
              <a:rPr lang="en-US" dirty="0" smtClean="0"/>
              <a:t>Younger &amp; Warrington, 2002</a:t>
            </a:r>
          </a:p>
          <a:p>
            <a:endParaRPr lang="en-US" dirty="0"/>
          </a:p>
        </p:txBody>
      </p:sp>
      <p:pic>
        <p:nvPicPr>
          <p:cNvPr id="5" name="Picture 4" descr="Screen Shot 2013-04-10 at 11.33.27 PM.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0" y="2514600"/>
            <a:ext cx="3252535" cy="1976024"/>
          </a:xfrm>
          <a:prstGeom prst="rect">
            <a:avLst/>
          </a:prstGeom>
        </p:spPr>
      </p:pic>
    </p:spTree>
    <p:extLst>
      <p:ext uri="{BB962C8B-B14F-4D97-AF65-F5344CB8AC3E}">
        <p14:creationId xmlns:p14="http://schemas.microsoft.com/office/powerpoint/2010/main" val="3663980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Accountable Talk (Mathease)</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328732132"/>
              </p:ext>
            </p:extLst>
          </p:nvPr>
        </p:nvGraphicFramePr>
        <p:xfrm>
          <a:off x="381000" y="2286000"/>
          <a:ext cx="7696200" cy="4343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p:cNvSpPr txBox="1"/>
          <p:nvPr/>
        </p:nvSpPr>
        <p:spPr>
          <a:xfrm>
            <a:off x="762000" y="1524000"/>
            <a:ext cx="6934200" cy="646331"/>
          </a:xfrm>
          <a:prstGeom prst="rect">
            <a:avLst/>
          </a:prstGeom>
          <a:noFill/>
        </p:spPr>
        <p:txBody>
          <a:bodyPr wrap="square" rtlCol="0">
            <a:spAutoFit/>
          </a:bodyPr>
          <a:lstStyle/>
          <a:p>
            <a:r>
              <a:rPr lang="en-US" i="1" dirty="0"/>
              <a:t>Community, knowledge, and reasoning… are inextricably intertwined [and] </a:t>
            </a:r>
            <a:r>
              <a:rPr lang="en-US" i="1" dirty="0" smtClean="0"/>
              <a:t>interdependent </a:t>
            </a:r>
            <a:r>
              <a:rPr lang="en-US" i="1" dirty="0"/>
              <a:t>(Michaels, O’Connor, &amp; Resnick, 2007)</a:t>
            </a:r>
          </a:p>
        </p:txBody>
      </p:sp>
    </p:spTree>
    <p:extLst>
      <p:ext uri="{BB962C8B-B14F-4D97-AF65-F5344CB8AC3E}">
        <p14:creationId xmlns:p14="http://schemas.microsoft.com/office/powerpoint/2010/main" val="22933979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Accountable </a:t>
            </a:r>
            <a:r>
              <a:rPr lang="en-US" dirty="0" smtClean="0"/>
              <a:t>Talk</a:t>
            </a:r>
            <a:endParaRPr lang="en-US" dirty="0"/>
          </a:p>
        </p:txBody>
      </p:sp>
      <p:sp>
        <p:nvSpPr>
          <p:cNvPr id="3" name="Content Placeholder 2"/>
          <p:cNvSpPr>
            <a:spLocks noGrp="1"/>
          </p:cNvSpPr>
          <p:nvPr>
            <p:ph idx="1"/>
          </p:nvPr>
        </p:nvSpPr>
        <p:spPr/>
        <p:txBody>
          <a:bodyPr>
            <a:normAutofit fontScale="92500" lnSpcReduction="20000"/>
          </a:bodyPr>
          <a:lstStyle/>
          <a:p>
            <a:r>
              <a:rPr lang="en-US" dirty="0">
                <a:solidFill>
                  <a:srgbClr val="FF0000"/>
                </a:solidFill>
              </a:rPr>
              <a:t>Think Pair Share</a:t>
            </a:r>
          </a:p>
          <a:p>
            <a:r>
              <a:rPr lang="en-US" dirty="0"/>
              <a:t>Follow-up.  Why?  Tell me </a:t>
            </a:r>
            <a:r>
              <a:rPr lang="en-US" dirty="0" smtClean="0"/>
              <a:t>more</a:t>
            </a:r>
            <a:endParaRPr lang="en-US" dirty="0"/>
          </a:p>
          <a:p>
            <a:r>
              <a:rPr lang="en-US" dirty="0"/>
              <a:t>Defend your </a:t>
            </a:r>
            <a:r>
              <a:rPr lang="en-US" dirty="0" smtClean="0"/>
              <a:t>reasoning</a:t>
            </a:r>
            <a:endParaRPr lang="en-US" dirty="0"/>
          </a:p>
          <a:p>
            <a:r>
              <a:rPr lang="en-US" dirty="0"/>
              <a:t>Challenge or redirect a question back to the </a:t>
            </a:r>
            <a:r>
              <a:rPr lang="en-US" dirty="0" smtClean="0"/>
              <a:t>person</a:t>
            </a:r>
            <a:endParaRPr lang="en-US" dirty="0"/>
          </a:p>
          <a:p>
            <a:r>
              <a:rPr lang="en-US" dirty="0"/>
              <a:t>Unpack your thinking (think </a:t>
            </a:r>
            <a:r>
              <a:rPr lang="en-US" dirty="0" smtClean="0"/>
              <a:t>aloud)</a:t>
            </a:r>
            <a:endParaRPr lang="en-US" dirty="0"/>
          </a:p>
          <a:p>
            <a:r>
              <a:rPr lang="en-US" dirty="0">
                <a:solidFill>
                  <a:srgbClr val="FF0000"/>
                </a:solidFill>
              </a:rPr>
              <a:t>Link </a:t>
            </a:r>
            <a:r>
              <a:rPr lang="en-US" dirty="0" smtClean="0">
                <a:solidFill>
                  <a:srgbClr val="FF0000"/>
                </a:solidFill>
              </a:rPr>
              <a:t>contributions (student favorite: Stop and Go)</a:t>
            </a:r>
            <a:endParaRPr lang="en-US" dirty="0">
              <a:solidFill>
                <a:srgbClr val="FF0000"/>
              </a:solidFill>
            </a:endParaRPr>
          </a:p>
          <a:p>
            <a:r>
              <a:rPr lang="en-US" dirty="0" smtClean="0"/>
              <a:t>Marking</a:t>
            </a:r>
            <a:r>
              <a:rPr lang="en-US" dirty="0"/>
              <a:t>: direct attention to a group member’s </a:t>
            </a:r>
            <a:r>
              <a:rPr lang="en-US" dirty="0" smtClean="0"/>
              <a:t>contributions</a:t>
            </a:r>
            <a:endParaRPr lang="en-US" dirty="0"/>
          </a:p>
          <a:p>
            <a:r>
              <a:rPr lang="en-US" dirty="0"/>
              <a:t>Press for accuracy: hold everyone accountable for their </a:t>
            </a:r>
            <a:r>
              <a:rPr lang="en-US" dirty="0" smtClean="0"/>
              <a:t>contributions</a:t>
            </a:r>
            <a:endParaRPr lang="en-US" dirty="0"/>
          </a:p>
          <a:p>
            <a:r>
              <a:rPr lang="en-US" dirty="0"/>
              <a:t>Build on prior </a:t>
            </a:r>
            <a:r>
              <a:rPr lang="en-US" dirty="0" smtClean="0"/>
              <a:t>knowledge</a:t>
            </a:r>
          </a:p>
          <a:p>
            <a:r>
              <a:rPr lang="en-US" dirty="0" smtClean="0"/>
              <a:t>Assign roles</a:t>
            </a:r>
          </a:p>
          <a:p>
            <a:r>
              <a:rPr lang="en-US" dirty="0" smtClean="0"/>
              <a:t>Verify </a:t>
            </a:r>
            <a:r>
              <a:rPr lang="en-US" dirty="0"/>
              <a:t>and clarify (revoice someone else’s contributions</a:t>
            </a:r>
            <a:r>
              <a:rPr lang="en-US" dirty="0" smtClean="0"/>
              <a:t>)</a:t>
            </a:r>
          </a:p>
          <a:p>
            <a:pPr marL="114300" indent="0">
              <a:buNone/>
            </a:pPr>
            <a:endParaRPr lang="en-US" dirty="0"/>
          </a:p>
          <a:p>
            <a:pPr marL="114300" indent="0">
              <a:buNone/>
            </a:pPr>
            <a:r>
              <a:rPr lang="en-US" dirty="0" smtClean="0"/>
              <a:t>A focus </a:t>
            </a:r>
            <a:r>
              <a:rPr lang="en-US" dirty="0"/>
              <a:t>of social cognitive theory: everything is purposeful,</a:t>
            </a:r>
          </a:p>
          <a:p>
            <a:pPr marL="114300" indent="0">
              <a:buNone/>
            </a:pPr>
            <a:r>
              <a:rPr lang="en-US" dirty="0"/>
              <a:t>From the teaching strategies to the questioning techniques</a:t>
            </a:r>
          </a:p>
          <a:p>
            <a:pPr marL="114300" indent="0">
              <a:buNone/>
            </a:pPr>
            <a:endParaRPr lang="en-US" dirty="0" smtClean="0"/>
          </a:p>
          <a:p>
            <a:endParaRPr lang="en-US" dirty="0"/>
          </a:p>
          <a:p>
            <a:pPr marL="114300" indent="0">
              <a:buNone/>
            </a:pP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10400" y="5638800"/>
            <a:ext cx="1016000" cy="762000"/>
          </a:xfrm>
          <a:prstGeom prst="rect">
            <a:avLst/>
          </a:prstGeom>
        </p:spPr>
      </p:pic>
    </p:spTree>
    <p:extLst>
      <p:ext uri="{BB962C8B-B14F-4D97-AF65-F5344CB8AC3E}">
        <p14:creationId xmlns:p14="http://schemas.microsoft.com/office/powerpoint/2010/main" val="2240670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152400"/>
            <a:ext cx="7696200" cy="1752600"/>
          </a:xfrm>
        </p:spPr>
        <p:txBody>
          <a:bodyPr>
            <a:noAutofit/>
          </a:bodyPr>
          <a:lstStyle/>
          <a:p>
            <a:pPr marL="109728" indent="0"/>
            <a:r>
              <a:rPr lang="en-US" sz="3600" dirty="0" smtClean="0"/>
              <a:t>Methodology and Data Collection</a:t>
            </a:r>
            <a:endParaRPr lang="en-US" sz="36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30261064"/>
              </p:ext>
            </p:extLst>
          </p:nvPr>
        </p:nvGraphicFramePr>
        <p:xfrm>
          <a:off x="304800" y="1828800"/>
          <a:ext cx="7620000"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3" descr="research_glasses.jp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858000" y="685800"/>
            <a:ext cx="1066800" cy="830179"/>
          </a:xfrm>
          <a:prstGeom prst="rect">
            <a:avLst/>
          </a:prstGeom>
        </p:spPr>
      </p:pic>
    </p:spTree>
    <p:extLst>
      <p:ext uri="{BB962C8B-B14F-4D97-AF65-F5344CB8AC3E}">
        <p14:creationId xmlns:p14="http://schemas.microsoft.com/office/powerpoint/2010/main" val="22847319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Objective</a:t>
            </a:r>
            <a:endParaRPr lang="en-US" dirty="0"/>
          </a:p>
        </p:txBody>
      </p:sp>
      <p:sp>
        <p:nvSpPr>
          <p:cNvPr id="3" name="Content Placeholder 2"/>
          <p:cNvSpPr>
            <a:spLocks noGrp="1"/>
          </p:cNvSpPr>
          <p:nvPr>
            <p:ph idx="1"/>
          </p:nvPr>
        </p:nvSpPr>
        <p:spPr/>
        <p:txBody>
          <a:bodyPr/>
          <a:lstStyle/>
          <a:p>
            <a:pPr marL="114300" indent="0">
              <a:buNone/>
            </a:pPr>
            <a:endParaRPr lang="en-US" dirty="0" smtClean="0"/>
          </a:p>
          <a:p>
            <a:pPr marL="114300" indent="0">
              <a:buNone/>
            </a:pPr>
            <a:r>
              <a:rPr lang="en-US" dirty="0" smtClean="0"/>
              <a:t>A </a:t>
            </a:r>
            <a:r>
              <a:rPr lang="en-US" dirty="0"/>
              <a:t>supportive environment </a:t>
            </a:r>
            <a:r>
              <a:rPr lang="en-US" dirty="0" smtClean="0"/>
              <a:t>and effective teaching strategies can </a:t>
            </a:r>
            <a:r>
              <a:rPr lang="en-US" dirty="0"/>
              <a:t>raise students’ self-efficacy, increase participatory behaviors, and build academic achievement.  This presentation provides practical and research-based ways to create such </a:t>
            </a:r>
            <a:r>
              <a:rPr lang="en-US" dirty="0" smtClean="0"/>
              <a:t>a learning </a:t>
            </a:r>
            <a:r>
              <a:rPr lang="en-US" dirty="0"/>
              <a:t>environment, while moving teachers toward Exemplary in </a:t>
            </a:r>
            <a:r>
              <a:rPr lang="en-US" dirty="0" smtClean="0"/>
              <a:t>TPGES </a:t>
            </a:r>
            <a:r>
              <a:rPr lang="en-US" dirty="0"/>
              <a:t>Domains 2 and 3.</a:t>
            </a:r>
          </a:p>
          <a:p>
            <a:endParaRPr lang="en-US" dirty="0"/>
          </a:p>
        </p:txBody>
      </p:sp>
      <p:pic>
        <p:nvPicPr>
          <p:cNvPr id="1026" name="Picture 2" descr="C:\Users\Owner\AppData\Local\Microsoft\Windows\Temporary Internet Files\Content.IE5\AR21WK60\teacher-helping-students-write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19400" y="4419600"/>
            <a:ext cx="2835442" cy="21549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28418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Research Procedure and Timeline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67232196"/>
              </p:ext>
            </p:extLst>
          </p:nvPr>
        </p:nvGraphicFramePr>
        <p:xfrm>
          <a:off x="457200" y="1600200"/>
          <a:ext cx="7620000" cy="48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550915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1630362"/>
          </a:xfrm>
        </p:spPr>
        <p:txBody>
          <a:bodyPr/>
          <a:lstStyle/>
          <a:p>
            <a:pPr algn="ctr"/>
            <a:r>
              <a:rPr lang="en-US" sz="9600" dirty="0" smtClean="0"/>
              <a:t>Results</a:t>
            </a:r>
            <a:endParaRPr lang="en-US" sz="9600" dirty="0"/>
          </a:p>
        </p:txBody>
      </p:sp>
      <p:pic>
        <p:nvPicPr>
          <p:cNvPr id="7" name="Picture 2" descr="http://blog.socialot.com/wp-content/uploads/magnifying-glass-9.pn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277938" y="2971750"/>
            <a:ext cx="1978524" cy="20574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882488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944562"/>
          </a:xfrm>
        </p:spPr>
        <p:txBody>
          <a:bodyPr/>
          <a:lstStyle/>
          <a:p>
            <a:pPr algn="ctr"/>
            <a:r>
              <a:rPr lang="en-US" dirty="0" smtClean="0"/>
              <a:t>Finding #1</a:t>
            </a:r>
            <a:br>
              <a:rPr lang="en-US" dirty="0" smtClean="0"/>
            </a:br>
            <a:r>
              <a:rPr lang="en-US" dirty="0" smtClean="0"/>
              <a:t>Self-Efficacy</a:t>
            </a:r>
            <a:endParaRPr lang="en-US" dirty="0"/>
          </a:p>
        </p:txBody>
      </p:sp>
      <p:sp>
        <p:nvSpPr>
          <p:cNvPr id="3" name="Content Placeholder 2"/>
          <p:cNvSpPr>
            <a:spLocks noGrp="1"/>
          </p:cNvSpPr>
          <p:nvPr>
            <p:ph idx="1"/>
          </p:nvPr>
        </p:nvSpPr>
        <p:spPr>
          <a:xfrm>
            <a:off x="457200" y="1524000"/>
            <a:ext cx="7620000" cy="1295400"/>
          </a:xfrm>
        </p:spPr>
        <p:txBody>
          <a:bodyPr/>
          <a:lstStyle/>
          <a:p>
            <a:r>
              <a:rPr lang="en-US" dirty="0" smtClean="0"/>
              <a:t>Students </a:t>
            </a:r>
            <a:r>
              <a:rPr lang="en-US" dirty="0"/>
              <a:t>in both types of learning environments greatly increased in self-efficacy of mathematical </a:t>
            </a:r>
            <a:r>
              <a:rPr lang="en-US" dirty="0" smtClean="0"/>
              <a:t>abilities.  Girls increased 12</a:t>
            </a:r>
            <a:r>
              <a:rPr lang="en-US" dirty="0"/>
              <a:t>% to 20</a:t>
            </a:r>
            <a:r>
              <a:rPr lang="en-US" dirty="0" smtClean="0"/>
              <a:t>%.</a:t>
            </a:r>
            <a:endParaRPr lang="en-US" dirty="0"/>
          </a:p>
          <a:p>
            <a:endParaRPr lang="en-US" dirty="0"/>
          </a:p>
        </p:txBody>
      </p:sp>
      <p:graphicFrame>
        <p:nvGraphicFramePr>
          <p:cNvPr id="4" name="Chart 3"/>
          <p:cNvGraphicFramePr/>
          <p:nvPr>
            <p:extLst>
              <p:ext uri="{D42A27DB-BD31-4B8C-83A1-F6EECF244321}">
                <p14:modId xmlns:p14="http://schemas.microsoft.com/office/powerpoint/2010/main" val="3394481640"/>
              </p:ext>
            </p:extLst>
          </p:nvPr>
        </p:nvGraphicFramePr>
        <p:xfrm>
          <a:off x="-152400" y="2743200"/>
          <a:ext cx="8305800" cy="37846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43506810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457200"/>
            <a:ext cx="7620000" cy="762000"/>
          </a:xfrm>
        </p:spPr>
        <p:txBody>
          <a:bodyPr>
            <a:noAutofit/>
          </a:bodyPr>
          <a:lstStyle/>
          <a:p>
            <a:pPr algn="ctr"/>
            <a:r>
              <a:rPr lang="en-US" sz="4000" dirty="0" smtClean="0"/>
              <a:t>Results</a:t>
            </a:r>
            <a:br>
              <a:rPr lang="en-US" sz="4000" dirty="0" smtClean="0"/>
            </a:br>
            <a:r>
              <a:rPr lang="en-US" sz="4000" dirty="0" smtClean="0"/>
              <a:t>Self-Efficacy of Mathematical Ability</a:t>
            </a:r>
            <a:endParaRPr lang="en-US" sz="4000" dirty="0"/>
          </a:p>
        </p:txBody>
      </p:sp>
      <p:sp>
        <p:nvSpPr>
          <p:cNvPr id="2" name="Content Placeholder 1"/>
          <p:cNvSpPr>
            <a:spLocks noGrp="1"/>
          </p:cNvSpPr>
          <p:nvPr>
            <p:ph idx="1"/>
          </p:nvPr>
        </p:nvSpPr>
        <p:spPr>
          <a:xfrm>
            <a:off x="609600" y="1600200"/>
            <a:ext cx="7467600" cy="4800600"/>
          </a:xfrm>
        </p:spPr>
        <p:txBody>
          <a:bodyPr>
            <a:normAutofit fontScale="92500" lnSpcReduction="20000"/>
          </a:bodyPr>
          <a:lstStyle/>
          <a:p>
            <a:pPr marL="109728" indent="0">
              <a:buNone/>
            </a:pPr>
            <a:r>
              <a:rPr lang="en-US" i="1" dirty="0" smtClean="0"/>
              <a:t>Percent </a:t>
            </a:r>
            <a:r>
              <a:rPr lang="en-US" i="1" dirty="0"/>
              <a:t>of Students who Responded Positively or Negatively on </a:t>
            </a:r>
            <a:endParaRPr lang="en-US" i="1" dirty="0" smtClean="0"/>
          </a:p>
          <a:p>
            <a:pPr marL="109728" indent="0">
              <a:buNone/>
            </a:pPr>
            <a:r>
              <a:rPr lang="en-US" i="1" dirty="0" smtClean="0"/>
              <a:t>the </a:t>
            </a:r>
            <a:r>
              <a:rPr lang="en-US" i="1" dirty="0"/>
              <a:t>Pre to Post Self-Efficacy Surveys</a:t>
            </a:r>
            <a:endParaRPr lang="en-US" dirty="0"/>
          </a:p>
          <a:p>
            <a:pPr marL="109728" indent="0">
              <a:buNone/>
            </a:pPr>
            <a:r>
              <a:rPr lang="en-US" dirty="0" smtClean="0"/>
              <a:t>___________________________________________________</a:t>
            </a:r>
            <a:endParaRPr lang="en-US" dirty="0"/>
          </a:p>
          <a:p>
            <a:pPr marL="109728" indent="0">
              <a:buNone/>
            </a:pPr>
            <a:r>
              <a:rPr lang="en-US" dirty="0"/>
              <a:t> 	     </a:t>
            </a:r>
            <a:r>
              <a:rPr lang="en-US" dirty="0" smtClean="0"/>
              <a:t>		       Pre-N     Post-N     Pre-P     Post-P</a:t>
            </a:r>
            <a:endParaRPr lang="en-US" dirty="0"/>
          </a:p>
          <a:p>
            <a:pPr marL="109728" indent="0">
              <a:buNone/>
            </a:pPr>
            <a:r>
              <a:rPr lang="en-US" dirty="0" smtClean="0"/>
              <a:t>___________________________________________________</a:t>
            </a:r>
            <a:endParaRPr lang="en-US" dirty="0"/>
          </a:p>
          <a:p>
            <a:pPr marL="109728" indent="0">
              <a:buNone/>
            </a:pPr>
            <a:r>
              <a:rPr lang="en-US" dirty="0"/>
              <a:t> </a:t>
            </a:r>
          </a:p>
          <a:p>
            <a:pPr marL="109728" indent="0">
              <a:buNone/>
            </a:pPr>
            <a:r>
              <a:rPr lang="en-US" dirty="0"/>
              <a:t>Single Gender		</a:t>
            </a:r>
            <a:r>
              <a:rPr lang="en-US" dirty="0" smtClean="0"/>
              <a:t>       39.3</a:t>
            </a:r>
            <a:r>
              <a:rPr lang="en-US" dirty="0"/>
              <a:t> </a:t>
            </a:r>
            <a:r>
              <a:rPr lang="en-US" dirty="0" smtClean="0"/>
              <a:t>      32.1</a:t>
            </a:r>
            <a:r>
              <a:rPr lang="en-US" dirty="0"/>
              <a:t>	</a:t>
            </a:r>
            <a:r>
              <a:rPr lang="en-US" dirty="0" smtClean="0"/>
              <a:t>  </a:t>
            </a:r>
            <a:r>
              <a:rPr lang="en-US" dirty="0"/>
              <a:t> </a:t>
            </a:r>
            <a:r>
              <a:rPr lang="en-US" dirty="0" smtClean="0"/>
              <a:t>    60.7</a:t>
            </a:r>
            <a:r>
              <a:rPr lang="en-US" dirty="0"/>
              <a:t>	</a:t>
            </a:r>
            <a:r>
              <a:rPr lang="en-US" dirty="0" smtClean="0"/>
              <a:t>      67.9</a:t>
            </a:r>
            <a:endParaRPr lang="en-US" dirty="0"/>
          </a:p>
          <a:p>
            <a:pPr marL="109728" indent="0">
              <a:buNone/>
            </a:pPr>
            <a:r>
              <a:rPr lang="en-US" dirty="0" smtClean="0"/>
              <a:t> </a:t>
            </a:r>
          </a:p>
          <a:p>
            <a:pPr marL="109728" indent="0">
              <a:buNone/>
            </a:pPr>
            <a:r>
              <a:rPr lang="en-US" dirty="0" smtClean="0"/>
              <a:t>Mixed </a:t>
            </a:r>
            <a:r>
              <a:rPr lang="en-US" dirty="0"/>
              <a:t>Gender		 </a:t>
            </a:r>
            <a:r>
              <a:rPr lang="en-US" dirty="0" smtClean="0"/>
              <a:t>      47.2</a:t>
            </a:r>
            <a:r>
              <a:rPr lang="en-US" dirty="0"/>
              <a:t> </a:t>
            </a:r>
            <a:r>
              <a:rPr lang="en-US" dirty="0" smtClean="0"/>
              <a:t>      36.6</a:t>
            </a:r>
            <a:r>
              <a:rPr lang="en-US" dirty="0"/>
              <a:t>	</a:t>
            </a:r>
            <a:r>
              <a:rPr lang="en-US" dirty="0" smtClean="0"/>
              <a:t>       52.8</a:t>
            </a:r>
            <a:r>
              <a:rPr lang="en-US" dirty="0"/>
              <a:t>	</a:t>
            </a:r>
            <a:r>
              <a:rPr lang="en-US" dirty="0" smtClean="0"/>
              <a:t>      63.4</a:t>
            </a:r>
            <a:endParaRPr lang="en-US" dirty="0"/>
          </a:p>
          <a:p>
            <a:pPr marL="109728" indent="0">
              <a:buNone/>
            </a:pPr>
            <a:r>
              <a:rPr lang="en-US" dirty="0" smtClean="0"/>
              <a:t>___________________________________________________</a:t>
            </a:r>
            <a:endParaRPr lang="en-US" dirty="0"/>
          </a:p>
          <a:p>
            <a:pPr marL="109728" indent="0">
              <a:buNone/>
            </a:pPr>
            <a:r>
              <a:rPr lang="en-US" i="1" dirty="0"/>
              <a:t> </a:t>
            </a:r>
            <a:endParaRPr lang="en-US" dirty="0"/>
          </a:p>
          <a:p>
            <a:pPr marL="109728" indent="0">
              <a:buNone/>
            </a:pPr>
            <a:r>
              <a:rPr lang="en-US" i="1" dirty="0" smtClean="0"/>
              <a:t>Note</a:t>
            </a:r>
            <a:r>
              <a:rPr lang="en-US" i="1" dirty="0"/>
              <a:t>. </a:t>
            </a:r>
            <a:r>
              <a:rPr lang="en-US" dirty="0"/>
              <a:t>All percents are rounded to the nearest </a:t>
            </a:r>
            <a:r>
              <a:rPr lang="en-US" dirty="0" smtClean="0"/>
              <a:t>tenth</a:t>
            </a:r>
            <a:r>
              <a:rPr lang="en-US" dirty="0"/>
              <a:t>.  </a:t>
            </a:r>
            <a:r>
              <a:rPr lang="en-US" dirty="0" smtClean="0"/>
              <a:t>Pre-N = </a:t>
            </a:r>
          </a:p>
          <a:p>
            <a:pPr marL="109728" indent="0">
              <a:buNone/>
            </a:pPr>
            <a:r>
              <a:rPr lang="en-US" dirty="0" smtClean="0"/>
              <a:t>Pre self-efficacy survey responses. Post-N = Post self-efficacy survey responses. Pre-P = Pre self-efficacy survey responses. Post-P = Post self-efficacy survey responses.  </a:t>
            </a:r>
            <a:endParaRPr lang="en-US" b="1" i="1" dirty="0" smtClean="0">
              <a:solidFill>
                <a:srgbClr val="FF0000"/>
              </a:solidFill>
            </a:endParaRPr>
          </a:p>
          <a:p>
            <a:pPr marL="109728" indent="0">
              <a:buNone/>
            </a:pPr>
            <a:endParaRPr lang="en-US" dirty="0"/>
          </a:p>
        </p:txBody>
      </p:sp>
    </p:spTree>
    <p:extLst>
      <p:ext uri="{BB962C8B-B14F-4D97-AF65-F5344CB8AC3E}">
        <p14:creationId xmlns:p14="http://schemas.microsoft.com/office/powerpoint/2010/main" val="299139902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Fear of Testing</a:t>
            </a:r>
            <a:endParaRPr lang="en-US" dirty="0"/>
          </a:p>
        </p:txBody>
      </p:sp>
      <p:sp>
        <p:nvSpPr>
          <p:cNvPr id="3" name="Content Placeholder 2"/>
          <p:cNvSpPr>
            <a:spLocks noGrp="1"/>
          </p:cNvSpPr>
          <p:nvPr>
            <p:ph idx="1"/>
          </p:nvPr>
        </p:nvSpPr>
        <p:spPr/>
        <p:txBody>
          <a:bodyPr>
            <a:normAutofit lnSpcReduction="10000"/>
          </a:bodyPr>
          <a:lstStyle/>
          <a:p>
            <a:pPr marL="452628" indent="-342900"/>
            <a:r>
              <a:rPr lang="en-US" sz="2800" dirty="0" smtClean="0"/>
              <a:t>The </a:t>
            </a:r>
            <a:r>
              <a:rPr lang="en-US" sz="2800" dirty="0"/>
              <a:t>only question in which both groups decreased in self-efficacy concerned tests: taking math tests scared them even more at the end of the study than they did in the beginning.</a:t>
            </a:r>
          </a:p>
          <a:p>
            <a:pPr marL="452628" indent="-342900"/>
            <a:endParaRPr lang="en-US" sz="2800" dirty="0"/>
          </a:p>
          <a:p>
            <a:pPr marL="109728" indent="0">
              <a:buNone/>
            </a:pPr>
            <a:r>
              <a:rPr lang="en-US" sz="2800" dirty="0" smtClean="0"/>
              <a:t>The scary test: MAP in all subject areas</a:t>
            </a:r>
            <a:endParaRPr lang="en-US" sz="2800" dirty="0"/>
          </a:p>
          <a:p>
            <a:pPr marL="452628" indent="-342900"/>
            <a:r>
              <a:rPr lang="en-US" sz="2800" dirty="0" smtClean="0"/>
              <a:t>Could lose specials class to attend required RTI class</a:t>
            </a:r>
          </a:p>
          <a:p>
            <a:pPr marL="452628" indent="-342900"/>
            <a:r>
              <a:rPr lang="en-US" sz="2800" dirty="0" smtClean="0"/>
              <a:t>Students </a:t>
            </a:r>
            <a:r>
              <a:rPr lang="en-US" sz="2800" dirty="0"/>
              <a:t>who hoped to </a:t>
            </a:r>
            <a:r>
              <a:rPr lang="en-US" sz="2800" dirty="0" smtClean="0"/>
              <a:t>advance </a:t>
            </a:r>
            <a:r>
              <a:rPr lang="en-US" sz="2800" dirty="0"/>
              <a:t>to the accelerated class </a:t>
            </a:r>
            <a:r>
              <a:rPr lang="en-US" sz="2800" dirty="0" smtClean="0"/>
              <a:t>next </a:t>
            </a:r>
            <a:r>
              <a:rPr lang="en-US" sz="2800" dirty="0"/>
              <a:t>year could be prevented from doing </a:t>
            </a:r>
            <a:r>
              <a:rPr lang="en-US" sz="2800" dirty="0" smtClean="0"/>
              <a:t>so</a:t>
            </a:r>
            <a:endParaRPr lang="en-US" sz="2800" dirty="0"/>
          </a:p>
          <a:p>
            <a:endParaRPr lang="en-US" dirty="0"/>
          </a:p>
        </p:txBody>
      </p:sp>
    </p:spTree>
    <p:extLst>
      <p:ext uri="{BB962C8B-B14F-4D97-AF65-F5344CB8AC3E}">
        <p14:creationId xmlns:p14="http://schemas.microsoft.com/office/powerpoint/2010/main" val="207782549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Finding #2</a:t>
            </a:r>
            <a:br>
              <a:rPr lang="en-US" dirty="0" smtClean="0"/>
            </a:br>
            <a:r>
              <a:rPr lang="en-US" dirty="0" smtClean="0"/>
              <a:t>Student Engagement</a:t>
            </a:r>
            <a:endParaRPr lang="en-US" dirty="0"/>
          </a:p>
        </p:txBody>
      </p:sp>
      <p:sp>
        <p:nvSpPr>
          <p:cNvPr id="2" name="Content Placeholder 1"/>
          <p:cNvSpPr>
            <a:spLocks noGrp="1"/>
          </p:cNvSpPr>
          <p:nvPr>
            <p:ph idx="1"/>
          </p:nvPr>
        </p:nvSpPr>
        <p:spPr>
          <a:xfrm>
            <a:off x="228600" y="1905000"/>
            <a:ext cx="8077200" cy="4800600"/>
          </a:xfrm>
        </p:spPr>
        <p:txBody>
          <a:bodyPr>
            <a:normAutofit lnSpcReduction="10000"/>
          </a:bodyPr>
          <a:lstStyle/>
          <a:p>
            <a:r>
              <a:rPr lang="en-US" dirty="0" smtClean="0"/>
              <a:t>In the Fall, self-efficacy of mathematical ability mirrored levels </a:t>
            </a:r>
            <a:r>
              <a:rPr lang="en-US" dirty="0"/>
              <a:t>of participatory </a:t>
            </a:r>
            <a:r>
              <a:rPr lang="en-US" dirty="0" smtClean="0"/>
              <a:t>behaviors</a:t>
            </a:r>
          </a:p>
          <a:p>
            <a:pPr marL="114300" indent="0">
              <a:buNone/>
            </a:pPr>
            <a:endParaRPr lang="en-US" dirty="0"/>
          </a:p>
          <a:p>
            <a:r>
              <a:rPr lang="en-US" b="1" dirty="0" smtClean="0"/>
              <a:t>Exception</a:t>
            </a:r>
            <a:r>
              <a:rPr lang="en-US" dirty="0" smtClean="0"/>
              <a:t>: In the Fall, self-efficacy of many girls </a:t>
            </a:r>
            <a:r>
              <a:rPr lang="en-US" dirty="0"/>
              <a:t>in mixed gender groups </a:t>
            </a:r>
            <a:r>
              <a:rPr lang="en-US" dirty="0" smtClean="0"/>
              <a:t>was higher than their levels of engagement</a:t>
            </a:r>
          </a:p>
          <a:p>
            <a:pPr marL="114300" indent="0">
              <a:buNone/>
            </a:pPr>
            <a:endParaRPr lang="en-US" dirty="0"/>
          </a:p>
          <a:p>
            <a:r>
              <a:rPr lang="en-US" dirty="0" smtClean="0"/>
              <a:t>Student engagement </a:t>
            </a:r>
            <a:r>
              <a:rPr lang="en-US" dirty="0"/>
              <a:t>of </a:t>
            </a:r>
            <a:r>
              <a:rPr lang="en-US" dirty="0" smtClean="0"/>
              <a:t>most girls </a:t>
            </a:r>
            <a:r>
              <a:rPr lang="en-US" dirty="0"/>
              <a:t>in both </a:t>
            </a:r>
            <a:r>
              <a:rPr lang="en-US" dirty="0" smtClean="0"/>
              <a:t>learning environments increased  </a:t>
            </a:r>
          </a:p>
          <a:p>
            <a:endParaRPr lang="en-US" dirty="0"/>
          </a:p>
          <a:p>
            <a:r>
              <a:rPr lang="en-US" dirty="0" smtClean="0"/>
              <a:t>As participatory levels increased, negative behaviors decreased</a:t>
            </a:r>
            <a:endParaRPr lang="en-US" dirty="0"/>
          </a:p>
          <a:p>
            <a:endParaRPr lang="en-US" dirty="0" smtClean="0"/>
          </a:p>
          <a:p>
            <a:r>
              <a:rPr lang="en-US" dirty="0" smtClean="0"/>
              <a:t>By the end of the study, self-efficacy closely mirrored students’ participatory behaviors</a:t>
            </a:r>
          </a:p>
        </p:txBody>
      </p:sp>
    </p:spTree>
    <p:extLst>
      <p:ext uri="{BB962C8B-B14F-4D97-AF65-F5344CB8AC3E}">
        <p14:creationId xmlns:p14="http://schemas.microsoft.com/office/powerpoint/2010/main" val="407274786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04800"/>
            <a:ext cx="8229600" cy="1447800"/>
          </a:xfrm>
        </p:spPr>
        <p:txBody>
          <a:bodyPr>
            <a:noAutofit/>
          </a:bodyPr>
          <a:lstStyle/>
          <a:p>
            <a:pPr algn="ctr"/>
            <a:r>
              <a:rPr lang="en-US" sz="3600" dirty="0" smtClean="0"/>
              <a:t>Finding #3</a:t>
            </a:r>
            <a:br>
              <a:rPr lang="en-US" sz="3600" dirty="0" smtClean="0"/>
            </a:br>
            <a:r>
              <a:rPr lang="en-US" sz="3600" dirty="0" smtClean="0"/>
              <a:t>Academic Achievement </a:t>
            </a:r>
            <a:endParaRPr lang="en-US" sz="3600" dirty="0"/>
          </a:p>
        </p:txBody>
      </p:sp>
      <p:sp>
        <p:nvSpPr>
          <p:cNvPr id="2" name="Content Placeholder 1"/>
          <p:cNvSpPr>
            <a:spLocks noGrp="1"/>
          </p:cNvSpPr>
          <p:nvPr>
            <p:ph idx="1"/>
          </p:nvPr>
        </p:nvSpPr>
        <p:spPr>
          <a:xfrm>
            <a:off x="457200" y="1981200"/>
            <a:ext cx="7924800" cy="4343400"/>
          </a:xfrm>
        </p:spPr>
        <p:txBody>
          <a:bodyPr>
            <a:normAutofit fontScale="77500" lnSpcReduction="20000"/>
          </a:bodyPr>
          <a:lstStyle/>
          <a:p>
            <a:pPr marL="109728" indent="0">
              <a:buNone/>
            </a:pPr>
            <a:r>
              <a:rPr lang="en-US" i="1" dirty="0"/>
              <a:t>MAP-Mathematics RIT and Percentile Results from Fall to Spring</a:t>
            </a:r>
            <a:endParaRPr lang="en-US" dirty="0"/>
          </a:p>
          <a:p>
            <a:pPr marL="109728" indent="0">
              <a:buNone/>
            </a:pPr>
            <a:r>
              <a:rPr lang="en-US" dirty="0" smtClean="0"/>
              <a:t>________________________________________________________________</a:t>
            </a:r>
            <a:endParaRPr lang="en-US" dirty="0"/>
          </a:p>
          <a:p>
            <a:pPr marL="109728" indent="0">
              <a:buNone/>
            </a:pPr>
            <a:r>
              <a:rPr lang="en-US" dirty="0"/>
              <a:t> </a:t>
            </a:r>
          </a:p>
          <a:p>
            <a:pPr marL="109728" indent="0">
              <a:buNone/>
            </a:pPr>
            <a:r>
              <a:rPr lang="en-US" dirty="0"/>
              <a:t>Class	</a:t>
            </a:r>
            <a:r>
              <a:rPr lang="en-US" dirty="0" smtClean="0"/>
              <a:t>	F-RIT</a:t>
            </a:r>
            <a:r>
              <a:rPr lang="en-US" dirty="0"/>
              <a:t> </a:t>
            </a:r>
            <a:r>
              <a:rPr lang="en-US" dirty="0" smtClean="0"/>
              <a:t>       F-PER       S-RIT        S-PER        PER-INC        RIT INC</a:t>
            </a:r>
            <a:endParaRPr lang="en-US" dirty="0"/>
          </a:p>
          <a:p>
            <a:pPr marL="109728" indent="0">
              <a:buNone/>
            </a:pPr>
            <a:r>
              <a:rPr lang="en-US" dirty="0" smtClean="0"/>
              <a:t>________________________________________________________________</a:t>
            </a:r>
            <a:endParaRPr lang="en-US" dirty="0"/>
          </a:p>
          <a:p>
            <a:pPr marL="109728" indent="0">
              <a:buNone/>
            </a:pPr>
            <a:r>
              <a:rPr lang="en-US" dirty="0"/>
              <a:t> </a:t>
            </a:r>
          </a:p>
          <a:p>
            <a:pPr marL="109728" indent="0">
              <a:buNone/>
            </a:pPr>
            <a:r>
              <a:rPr lang="en-US" dirty="0" smtClean="0"/>
              <a:t>Single Gender</a:t>
            </a:r>
            <a:r>
              <a:rPr lang="en-US" dirty="0"/>
              <a:t> </a:t>
            </a:r>
            <a:r>
              <a:rPr lang="en-US" dirty="0" smtClean="0"/>
              <a:t>         214.71    42.39        222.75     47.21        3.745             8.04</a:t>
            </a:r>
            <a:endParaRPr lang="en-US" dirty="0"/>
          </a:p>
          <a:p>
            <a:pPr marL="109728" indent="0">
              <a:buNone/>
            </a:pPr>
            <a:endParaRPr lang="en-US" dirty="0"/>
          </a:p>
          <a:p>
            <a:pPr marL="109728" indent="0">
              <a:buNone/>
            </a:pPr>
            <a:r>
              <a:rPr lang="en-US" dirty="0" smtClean="0"/>
              <a:t>Mixed Gender</a:t>
            </a:r>
            <a:r>
              <a:rPr lang="en-US" dirty="0"/>
              <a:t> </a:t>
            </a:r>
            <a:r>
              <a:rPr lang="en-US" dirty="0" smtClean="0"/>
              <a:t>         212.17    40.5          220.58     43.00        3.967             8.41</a:t>
            </a:r>
            <a:endParaRPr lang="en-US" dirty="0"/>
          </a:p>
          <a:p>
            <a:pPr marL="109728" indent="0">
              <a:buNone/>
            </a:pPr>
            <a:r>
              <a:rPr lang="en-US" dirty="0" smtClean="0"/>
              <a:t>_______________________________________________________________</a:t>
            </a:r>
            <a:endParaRPr lang="en-US" dirty="0"/>
          </a:p>
          <a:p>
            <a:pPr marL="109728" indent="0">
              <a:buNone/>
            </a:pPr>
            <a:endParaRPr lang="en-US" sz="1600" i="1" dirty="0" smtClean="0"/>
          </a:p>
          <a:p>
            <a:pPr marL="109728" indent="0">
              <a:buNone/>
            </a:pPr>
            <a:r>
              <a:rPr lang="en-US" sz="1600" i="1" dirty="0" smtClean="0"/>
              <a:t>Note</a:t>
            </a:r>
            <a:r>
              <a:rPr lang="en-US" sz="1600" i="1" dirty="0"/>
              <a:t>. </a:t>
            </a:r>
            <a:r>
              <a:rPr lang="en-US" sz="1600" dirty="0" smtClean="0"/>
              <a:t>F-RIT = Fall mean of RIT scores. F-PER = Fall mean of Percentiles. S-RIT = Spring mean of </a:t>
            </a:r>
          </a:p>
          <a:p>
            <a:pPr marL="109728" indent="0">
              <a:buNone/>
            </a:pPr>
            <a:r>
              <a:rPr lang="en-US" sz="1600" dirty="0" smtClean="0"/>
              <a:t>RIT scores. S-PER = Spring mean of Percentiles. PER-INC = Mean percent of increase.</a:t>
            </a:r>
          </a:p>
          <a:p>
            <a:pPr marL="109728" indent="0">
              <a:buNone/>
            </a:pPr>
            <a:endParaRPr lang="en-US" sz="1600" dirty="0"/>
          </a:p>
          <a:p>
            <a:pPr marL="109728" indent="0">
              <a:buNone/>
            </a:pPr>
            <a:r>
              <a:rPr lang="en-US" sz="2100" b="1" dirty="0" smtClean="0"/>
              <a:t>National Fall mean:        219.6</a:t>
            </a:r>
          </a:p>
          <a:p>
            <a:pPr marL="109728" indent="0">
              <a:buNone/>
            </a:pPr>
            <a:r>
              <a:rPr lang="en-US" sz="2100" b="1" dirty="0" smtClean="0"/>
              <a:t>National Spring mean:   225.6</a:t>
            </a:r>
          </a:p>
          <a:p>
            <a:pPr marL="109728" indent="0">
              <a:buNone/>
            </a:pPr>
            <a:r>
              <a:rPr lang="en-US" sz="2100" b="1" dirty="0" smtClean="0"/>
              <a:t>National mean growth:  7.2</a:t>
            </a:r>
          </a:p>
          <a:p>
            <a:pPr marL="109728" indent="0">
              <a:buNone/>
            </a:pPr>
            <a:endParaRPr lang="en-US" sz="2300" dirty="0" smtClean="0"/>
          </a:p>
        </p:txBody>
      </p:sp>
    </p:spTree>
    <p:extLst>
      <p:ext uri="{BB962C8B-B14F-4D97-AF65-F5344CB8AC3E}">
        <p14:creationId xmlns:p14="http://schemas.microsoft.com/office/powerpoint/2010/main" val="218613590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Finding #4</a:t>
            </a:r>
            <a:endParaRPr lang="en-US" dirty="0"/>
          </a:p>
        </p:txBody>
      </p:sp>
      <p:sp>
        <p:nvSpPr>
          <p:cNvPr id="2" name="Content Placeholder 1"/>
          <p:cNvSpPr>
            <a:spLocks noGrp="1"/>
          </p:cNvSpPr>
          <p:nvPr>
            <p:ph idx="1"/>
          </p:nvPr>
        </p:nvSpPr>
        <p:spPr>
          <a:xfrm>
            <a:off x="457200" y="1524000"/>
            <a:ext cx="7620000" cy="3505200"/>
          </a:xfrm>
        </p:spPr>
        <p:txBody>
          <a:bodyPr>
            <a:normAutofit lnSpcReduction="10000"/>
          </a:bodyPr>
          <a:lstStyle/>
          <a:p>
            <a:r>
              <a:rPr lang="en-US" sz="2400" dirty="0" smtClean="0"/>
              <a:t>For all classroom environments, as effective teaching strategies within the parameters of social cognitive theory strengthened, so did pre-adolescents’ self-efficacy of mathematical ability, levels of student engagement, and academic achievement</a:t>
            </a:r>
          </a:p>
          <a:p>
            <a:pPr marL="114300" indent="0">
              <a:buNone/>
            </a:pPr>
            <a:endParaRPr lang="en-US" sz="2400" dirty="0"/>
          </a:p>
          <a:p>
            <a:r>
              <a:rPr lang="en-US" sz="2400" dirty="0" smtClean="0"/>
              <a:t>Purposeful and effective teaching strategies had a greater positive impact than gender based learning environments </a:t>
            </a:r>
          </a:p>
        </p:txBody>
      </p:sp>
      <p:pic>
        <p:nvPicPr>
          <p:cNvPr id="4" name="Picture 3" descr="working together.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8000" y="5243688"/>
            <a:ext cx="2049379" cy="1442155"/>
          </a:xfrm>
          <a:prstGeom prst="rect">
            <a:avLst/>
          </a:prstGeom>
        </p:spPr>
      </p:pic>
    </p:spTree>
    <p:extLst>
      <p:ext uri="{BB962C8B-B14F-4D97-AF65-F5344CB8AC3E}">
        <p14:creationId xmlns:p14="http://schemas.microsoft.com/office/powerpoint/2010/main" val="81595384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dirty="0" smtClean="0"/>
              <a:t>Implications for </a:t>
            </a:r>
            <a:r>
              <a:rPr lang="en-US" dirty="0"/>
              <a:t>O</a:t>
            </a:r>
            <a:r>
              <a:rPr lang="en-US" dirty="0" smtClean="0"/>
              <a:t>ur Students	</a:t>
            </a:r>
            <a:endParaRPr lang="en-US" dirty="0"/>
          </a:p>
        </p:txBody>
      </p:sp>
      <p:sp>
        <p:nvSpPr>
          <p:cNvPr id="2" name="Content Placeholder 1"/>
          <p:cNvSpPr>
            <a:spLocks noGrp="1"/>
          </p:cNvSpPr>
          <p:nvPr>
            <p:ph idx="1"/>
          </p:nvPr>
        </p:nvSpPr>
        <p:spPr>
          <a:xfrm>
            <a:off x="457200" y="1752600"/>
            <a:ext cx="7620000" cy="4953000"/>
          </a:xfrm>
        </p:spPr>
        <p:txBody>
          <a:bodyPr>
            <a:normAutofit fontScale="92500"/>
          </a:bodyPr>
          <a:lstStyle/>
          <a:p>
            <a:r>
              <a:rPr lang="en-US" dirty="0" smtClean="0"/>
              <a:t>Creating a safe environment is the foundation for effective teaching strategies.</a:t>
            </a:r>
          </a:p>
          <a:p>
            <a:r>
              <a:rPr lang="en-US" dirty="0" smtClean="0"/>
              <a:t>Effective teaching strategies increase student self-efficacy of mathematical abilities.  Students know they can, so they work until they can.</a:t>
            </a:r>
          </a:p>
          <a:p>
            <a:r>
              <a:rPr lang="en-US" dirty="0" smtClean="0"/>
              <a:t>Increased student self-efficacy increases student participation in the classroom.</a:t>
            </a:r>
          </a:p>
          <a:p>
            <a:r>
              <a:rPr lang="en-US" dirty="0" smtClean="0"/>
              <a:t>Increased student engagement increases academic performance</a:t>
            </a:r>
          </a:p>
          <a:p>
            <a:r>
              <a:rPr lang="en-US" dirty="0" smtClean="0">
                <a:solidFill>
                  <a:srgbClr val="FF0000"/>
                </a:solidFill>
              </a:rPr>
              <a:t>Increased student engagement increases teacher performance standards via the TPGES </a:t>
            </a:r>
          </a:p>
          <a:p>
            <a:endParaRPr lang="en-US" sz="1600" dirty="0" smtClean="0"/>
          </a:p>
          <a:p>
            <a:r>
              <a:rPr lang="en-US" sz="1600" dirty="0" smtClean="0"/>
              <a:t>Effective strategies work even when technology does not; when students speak only Chinn; and when new curriculum is introduced.</a:t>
            </a:r>
            <a:endParaRPr lang="en-US" sz="1600" dirty="0"/>
          </a:p>
          <a:p>
            <a:pPr marL="114300" indent="0">
              <a:buNone/>
            </a:pPr>
            <a:endParaRPr lang="en-US" dirty="0" smtClean="0"/>
          </a:p>
          <a:p>
            <a:pPr marL="114300" indent="0">
              <a:buNone/>
            </a:pPr>
            <a:r>
              <a:rPr lang="en-US" sz="1400" dirty="0" smtClean="0"/>
              <a:t>I think I can… I think I can…           I knew I could… I knew I could…</a:t>
            </a:r>
            <a:endParaRPr lang="en-US" sz="1400" dirty="0"/>
          </a:p>
          <a:p>
            <a:endParaRPr lang="en-US" dirty="0" smtClean="0"/>
          </a:p>
          <a:p>
            <a:endParaRPr lang="en-US" dirty="0"/>
          </a:p>
          <a:p>
            <a:endParaRPr lang="en-US" dirty="0"/>
          </a:p>
        </p:txBody>
      </p:sp>
      <p:pic>
        <p:nvPicPr>
          <p:cNvPr id="4" name="Picture 2" descr="C:\Users\Owner\AppData\Local\Microsoft\Windows\Temporary Internet Files\Content.IE5\XENO17T4\LETCcloseup[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49484" y="5791200"/>
            <a:ext cx="729635" cy="9253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447135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dirty="0" smtClean="0"/>
              <a:t>Let’s Tie It Together with TPGES</a:t>
            </a:r>
            <a:endParaRPr lang="en-US" sz="4400" dirty="0"/>
          </a:p>
        </p:txBody>
      </p:sp>
      <p:sp>
        <p:nvSpPr>
          <p:cNvPr id="3" name="Content Placeholder 2"/>
          <p:cNvSpPr>
            <a:spLocks noGrp="1"/>
          </p:cNvSpPr>
          <p:nvPr>
            <p:ph idx="1"/>
          </p:nvPr>
        </p:nvSpPr>
        <p:spPr/>
        <p:txBody>
          <a:bodyPr>
            <a:normAutofit/>
          </a:bodyPr>
          <a:lstStyle/>
          <a:p>
            <a:r>
              <a:rPr lang="en-US" dirty="0" smtClean="0"/>
              <a:t>TPGES </a:t>
            </a:r>
            <a:r>
              <a:rPr lang="en-US" dirty="0"/>
              <a:t>Domain 2 emphasizes the importance of creating a culture of learning via an environment of respect and rapport.  These are fundamental to the success of Domain 3 which clarifies how to increase student engagement.  It is difficult to attain success </a:t>
            </a:r>
            <a:r>
              <a:rPr lang="en-US" dirty="0" smtClean="0"/>
              <a:t>in one domain without </a:t>
            </a:r>
            <a:r>
              <a:rPr lang="en-US" dirty="0"/>
              <a:t>the other.  </a:t>
            </a:r>
            <a:endParaRPr lang="en-US" dirty="0" smtClean="0"/>
          </a:p>
          <a:p>
            <a:pPr marL="114300" indent="0">
              <a:buNone/>
            </a:pPr>
            <a:endParaRPr lang="en-US" dirty="0"/>
          </a:p>
          <a:p>
            <a:r>
              <a:rPr lang="en-US" dirty="0" smtClean="0"/>
              <a:t>For </a:t>
            </a:r>
            <a:r>
              <a:rPr lang="en-US" dirty="0"/>
              <a:t>example, for students to actively </a:t>
            </a:r>
            <a:r>
              <a:rPr lang="en-US" dirty="0" smtClean="0"/>
              <a:t>discuss a mathematical concept </a:t>
            </a:r>
            <a:r>
              <a:rPr lang="en-US" dirty="0"/>
              <a:t>(3b), </a:t>
            </a:r>
            <a:r>
              <a:rPr lang="en-US" dirty="0" smtClean="0"/>
              <a:t>they </a:t>
            </a:r>
            <a:r>
              <a:rPr lang="en-US" dirty="0"/>
              <a:t>must feel safe enough to </a:t>
            </a:r>
            <a:r>
              <a:rPr lang="en-US" dirty="0" smtClean="0"/>
              <a:t>defend their positions </a:t>
            </a:r>
            <a:r>
              <a:rPr lang="en-US" dirty="0"/>
              <a:t>(2a), with the </a:t>
            </a:r>
            <a:r>
              <a:rPr lang="en-US" dirty="0" smtClean="0"/>
              <a:t>routine expectation </a:t>
            </a:r>
            <a:r>
              <a:rPr lang="en-US" dirty="0"/>
              <a:t>that their opinions will be valued (2b).  Domains 2 and 3 tie cohesively together.</a:t>
            </a:r>
          </a:p>
          <a:p>
            <a:endParaRPr lang="en-US" dirty="0">
              <a:solidFill>
                <a:srgbClr val="C00000"/>
              </a:solidFill>
            </a:endParaRPr>
          </a:p>
          <a:p>
            <a:endParaRPr lang="en-US" dirty="0"/>
          </a:p>
        </p:txBody>
      </p:sp>
      <p:pic>
        <p:nvPicPr>
          <p:cNvPr id="1026" name="Picture 2" descr="C:\Users\Owner\AppData\Local\Microsoft\Windows\Temporary Internet Files\Content.IE5\XENO17T4\5623339500_f2731bf763_z[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38704" y="5562600"/>
            <a:ext cx="878703" cy="5862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61891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Agenda</a:t>
            </a:r>
            <a:endParaRPr lang="en-US" dirty="0"/>
          </a:p>
        </p:txBody>
      </p:sp>
      <p:sp>
        <p:nvSpPr>
          <p:cNvPr id="3" name="Content Placeholder 2"/>
          <p:cNvSpPr>
            <a:spLocks noGrp="1"/>
          </p:cNvSpPr>
          <p:nvPr>
            <p:ph idx="1"/>
          </p:nvPr>
        </p:nvSpPr>
        <p:spPr/>
        <p:txBody>
          <a:bodyPr>
            <a:normAutofit/>
          </a:bodyPr>
          <a:lstStyle/>
          <a:p>
            <a:r>
              <a:rPr lang="en-US" dirty="0" smtClean="0"/>
              <a:t>Synopsis of year-long doctoral study that examined if self-efficacy influenced student engagement, and what factors influenced self-efficacy. </a:t>
            </a:r>
          </a:p>
          <a:p>
            <a:pPr marL="114300" indent="0">
              <a:buNone/>
            </a:pPr>
            <a:endParaRPr lang="en-US" dirty="0" smtClean="0"/>
          </a:p>
          <a:p>
            <a:r>
              <a:rPr lang="en-US" dirty="0" smtClean="0"/>
              <a:t>Discuss how effective teaching strategies directly relate to teaching performance via Domains 2 and 3 of the TPGES</a:t>
            </a:r>
          </a:p>
          <a:p>
            <a:endParaRPr lang="en-US" dirty="0"/>
          </a:p>
          <a:p>
            <a:r>
              <a:rPr lang="en-US" dirty="0" smtClean="0"/>
              <a:t>Role play: use effective teaching strategies during a sample lesson</a:t>
            </a:r>
          </a:p>
          <a:p>
            <a:endParaRPr lang="en-US" sz="1600" dirty="0" smtClean="0"/>
          </a:p>
          <a:p>
            <a:pPr marL="114300" indent="0">
              <a:buNone/>
            </a:pPr>
            <a:r>
              <a:rPr lang="en-US" sz="2000" dirty="0">
                <a:solidFill>
                  <a:srgbClr val="FF0000"/>
                </a:solidFill>
                <a:hlinkClick r:id="rId3"/>
              </a:rPr>
              <a:t>https://</a:t>
            </a:r>
            <a:r>
              <a:rPr lang="en-US" sz="2000" dirty="0" smtClean="0">
                <a:solidFill>
                  <a:srgbClr val="FF0000"/>
                </a:solidFill>
                <a:hlinkClick r:id="rId3"/>
              </a:rPr>
              <a:t>www.youtube.com/watch?v=ysQ9TpOcql0</a:t>
            </a:r>
            <a:endParaRPr lang="en-US" sz="2000" dirty="0" smtClean="0">
              <a:solidFill>
                <a:srgbClr val="FF0000"/>
              </a:solidFill>
            </a:endParaRPr>
          </a:p>
          <a:p>
            <a:pPr marL="114300" indent="0">
              <a:buNone/>
            </a:pPr>
            <a:endParaRPr lang="en-US" sz="2000" b="1" i="1" dirty="0" smtClean="0">
              <a:solidFill>
                <a:srgbClr val="FF0000"/>
              </a:solidFill>
            </a:endParaRPr>
          </a:p>
          <a:p>
            <a:pPr marL="114300" indent="0">
              <a:buNone/>
            </a:pPr>
            <a:r>
              <a:rPr lang="en-US" sz="1600" dirty="0" smtClean="0"/>
              <a:t>Whether</a:t>
            </a:r>
            <a:r>
              <a:rPr lang="en-US" sz="1600" dirty="0"/>
              <a:t> you think you can, or you think you can't, you’re right   –   Henry Ford</a:t>
            </a:r>
          </a:p>
        </p:txBody>
      </p:sp>
    </p:spTree>
    <p:extLst>
      <p:ext uri="{BB962C8B-B14F-4D97-AF65-F5344CB8AC3E}">
        <p14:creationId xmlns:p14="http://schemas.microsoft.com/office/powerpoint/2010/main" val="291474395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TPGES Rubric</a:t>
            </a:r>
            <a:endParaRPr lang="en-US" dirty="0"/>
          </a:p>
        </p:txBody>
      </p:sp>
      <p:sp>
        <p:nvSpPr>
          <p:cNvPr id="3" name="Content Placeholder 2"/>
          <p:cNvSpPr>
            <a:spLocks noGrp="1"/>
          </p:cNvSpPr>
          <p:nvPr>
            <p:ph idx="1"/>
          </p:nvPr>
        </p:nvSpPr>
        <p:spPr/>
        <p:txBody>
          <a:bodyPr>
            <a:normAutofit/>
          </a:bodyPr>
          <a:lstStyle/>
          <a:p>
            <a:r>
              <a:rPr lang="en-US" sz="4400" dirty="0" smtClean="0"/>
              <a:t>Let’s briefly examine Domains 2 and 3 via Teachscape rubric</a:t>
            </a:r>
          </a:p>
          <a:p>
            <a:pPr marL="114300" indent="0">
              <a:buNone/>
            </a:pPr>
            <a:endParaRPr lang="en-US" sz="4400" dirty="0"/>
          </a:p>
          <a:p>
            <a:r>
              <a:rPr lang="en-US" sz="4400" dirty="0" smtClean="0"/>
              <a:t>How do research-based teaching strategies move us closer to Exemplary via TPGES?</a:t>
            </a:r>
          </a:p>
          <a:p>
            <a:endParaRPr lang="en-US" sz="4400" dirty="0"/>
          </a:p>
          <a:p>
            <a:endParaRPr lang="en-US" sz="4400" b="1" i="1" dirty="0" smtClean="0">
              <a:solidFill>
                <a:srgbClr val="FF0000"/>
              </a:solidFill>
            </a:endParaRPr>
          </a:p>
        </p:txBody>
      </p:sp>
      <p:pic>
        <p:nvPicPr>
          <p:cNvPr id="2050" name="Picture 2" descr="C:\Users\Owner\AppData\Local\Microsoft\Windows\Temporary Internet Files\Content.IE5\XENO17T4\question-mark[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10000" y="3124200"/>
            <a:ext cx="641350" cy="641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116044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Role Play</a:t>
            </a:r>
            <a:endParaRPr lang="en-US" dirty="0"/>
          </a:p>
        </p:txBody>
      </p:sp>
      <p:sp>
        <p:nvSpPr>
          <p:cNvPr id="3" name="Content Placeholder 2"/>
          <p:cNvSpPr>
            <a:spLocks noGrp="1"/>
          </p:cNvSpPr>
          <p:nvPr>
            <p:ph idx="1"/>
          </p:nvPr>
        </p:nvSpPr>
        <p:spPr>
          <a:xfrm>
            <a:off x="457200" y="1447800"/>
            <a:ext cx="7620000" cy="4953000"/>
          </a:xfrm>
        </p:spPr>
        <p:txBody>
          <a:bodyPr>
            <a:normAutofit/>
          </a:bodyPr>
          <a:lstStyle/>
          <a:p>
            <a:pPr marL="114300" indent="0" algn="ctr">
              <a:buNone/>
            </a:pPr>
            <a:r>
              <a:rPr lang="en-US" sz="2400" b="1" dirty="0" smtClean="0"/>
              <a:t>One teacher and one recorder for each group</a:t>
            </a:r>
          </a:p>
          <a:p>
            <a:pPr marL="114300" indent="0">
              <a:buNone/>
            </a:pPr>
            <a:endParaRPr lang="en-US" sz="2400" dirty="0" smtClean="0"/>
          </a:p>
          <a:p>
            <a:pPr marL="114300" indent="0">
              <a:buNone/>
            </a:pPr>
            <a:r>
              <a:rPr lang="en-US" sz="2400" dirty="0" smtClean="0"/>
              <a:t>The goal for your group:</a:t>
            </a:r>
          </a:p>
          <a:p>
            <a:pPr marL="114300" indent="0">
              <a:buNone/>
            </a:pPr>
            <a:endParaRPr lang="en-US" sz="2400" dirty="0" smtClean="0"/>
          </a:p>
          <a:p>
            <a:r>
              <a:rPr lang="en-US" sz="2400" dirty="0" smtClean="0"/>
              <a:t>Create a safe environment</a:t>
            </a:r>
          </a:p>
          <a:p>
            <a:r>
              <a:rPr lang="en-US" sz="2400" dirty="0" smtClean="0"/>
              <a:t>Use research-based Accountable Talk teaching strategies</a:t>
            </a:r>
          </a:p>
          <a:p>
            <a:r>
              <a:rPr lang="en-US" sz="2400" dirty="0" smtClean="0"/>
              <a:t>Be ready to share with the whole group how teaching strategies, especially Accountable Talk, correlate with Exemplary via TPGES Domains 2 and 3</a:t>
            </a:r>
          </a:p>
          <a:p>
            <a:endParaRPr lang="en-US" dirty="0"/>
          </a:p>
          <a:p>
            <a:pPr marL="114300" indent="0">
              <a:buNone/>
            </a:pPr>
            <a:r>
              <a:rPr lang="en-US" sz="2800" b="1" dirty="0" smtClean="0"/>
              <a:t>Your mission, should you choose to accept it…</a:t>
            </a:r>
          </a:p>
          <a:p>
            <a:endParaRPr lang="en-US" dirty="0" smtClean="0"/>
          </a:p>
        </p:txBody>
      </p:sp>
    </p:spTree>
    <p:extLst>
      <p:ext uri="{BB962C8B-B14F-4D97-AF65-F5344CB8AC3E}">
        <p14:creationId xmlns:p14="http://schemas.microsoft.com/office/powerpoint/2010/main" val="237763705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Problem Solving</a:t>
            </a:r>
            <a:endParaRPr lang="en-US" dirty="0"/>
          </a:p>
        </p:txBody>
      </p:sp>
      <p:sp>
        <p:nvSpPr>
          <p:cNvPr id="3" name="Content Placeholder 2"/>
          <p:cNvSpPr>
            <a:spLocks noGrp="1"/>
          </p:cNvSpPr>
          <p:nvPr>
            <p:ph idx="1"/>
          </p:nvPr>
        </p:nvSpPr>
        <p:spPr>
          <a:xfrm>
            <a:off x="457200" y="1600200"/>
            <a:ext cx="7620000" cy="5105400"/>
          </a:xfrm>
        </p:spPr>
        <p:txBody>
          <a:bodyPr>
            <a:normAutofit fontScale="92500" lnSpcReduction="20000"/>
          </a:bodyPr>
          <a:lstStyle/>
          <a:p>
            <a:pPr marL="114300" indent="0">
              <a:buNone/>
            </a:pPr>
            <a:r>
              <a:rPr lang="en-US" b="1" dirty="0" smtClean="0"/>
              <a:t>Need one teacher volunteer to:</a:t>
            </a:r>
            <a:endParaRPr lang="en-US" b="1" dirty="0"/>
          </a:p>
          <a:p>
            <a:r>
              <a:rPr lang="en-US" dirty="0" smtClean="0"/>
              <a:t>Assign shoulder partners.  While </a:t>
            </a:r>
            <a:r>
              <a:rPr lang="en-US" dirty="0"/>
              <a:t>the students are in Think mode, glance through teaching strategies and/or Framework for Teaching rubric to decide which </a:t>
            </a:r>
            <a:r>
              <a:rPr lang="en-US" dirty="0" err="1"/>
              <a:t>strateg</a:t>
            </a:r>
            <a:r>
              <a:rPr lang="en-US" dirty="0"/>
              <a:t>(</a:t>
            </a:r>
            <a:r>
              <a:rPr lang="en-US" dirty="0" err="1"/>
              <a:t>ies</a:t>
            </a:r>
            <a:r>
              <a:rPr lang="en-US" dirty="0"/>
              <a:t>) you will use when </a:t>
            </a:r>
            <a:r>
              <a:rPr lang="en-US" dirty="0" smtClean="0"/>
              <a:t>shoulder partners </a:t>
            </a:r>
            <a:r>
              <a:rPr lang="en-US" dirty="0"/>
              <a:t>begin to </a:t>
            </a:r>
            <a:r>
              <a:rPr lang="en-US" dirty="0" smtClean="0"/>
              <a:t>Pair, and for the whole group.  </a:t>
            </a:r>
            <a:r>
              <a:rPr lang="en-US" dirty="0"/>
              <a:t>You do not need to become familiar with the problem to use research-based teaching strategies.  </a:t>
            </a:r>
            <a:endParaRPr lang="en-US" dirty="0" smtClean="0"/>
          </a:p>
          <a:p>
            <a:endParaRPr lang="en-US" dirty="0"/>
          </a:p>
          <a:p>
            <a:pPr marL="114300" indent="0">
              <a:buNone/>
            </a:pPr>
            <a:r>
              <a:rPr lang="en-US" b="1" dirty="0" smtClean="0"/>
              <a:t>Students</a:t>
            </a:r>
            <a:r>
              <a:rPr lang="en-US" b="1" dirty="0"/>
              <a:t>:</a:t>
            </a:r>
          </a:p>
          <a:p>
            <a:r>
              <a:rPr lang="en-US" dirty="0"/>
              <a:t>Individually work to find the solution (the Think part of AT).  Complete as much of the page as you can.  You are </a:t>
            </a:r>
            <a:r>
              <a:rPr lang="en-US" dirty="0" smtClean="0"/>
              <a:t>expected </a:t>
            </a:r>
            <a:r>
              <a:rPr lang="en-US" dirty="0"/>
              <a:t>to make mistakes.  Your teacher will decide, or empower you to decide, the best time to begin </a:t>
            </a:r>
            <a:r>
              <a:rPr lang="en-US" dirty="0" smtClean="0"/>
              <a:t>synergizing with your shoulder partner.  You will not complete the </a:t>
            </a:r>
            <a:r>
              <a:rPr lang="en-US" dirty="0"/>
              <a:t>entire problem.</a:t>
            </a:r>
          </a:p>
          <a:p>
            <a:pPr marL="114300" indent="0">
              <a:buNone/>
            </a:pPr>
            <a:endParaRPr lang="en-US" dirty="0"/>
          </a:p>
          <a:p>
            <a:pPr marL="114300" indent="0">
              <a:buNone/>
            </a:pPr>
            <a:r>
              <a:rPr lang="en-US" b="1" dirty="0"/>
              <a:t>Recorder:</a:t>
            </a:r>
          </a:p>
          <a:p>
            <a:r>
              <a:rPr lang="en-US" dirty="0"/>
              <a:t>After Think, and with the help of </a:t>
            </a:r>
            <a:r>
              <a:rPr lang="en-US" dirty="0" smtClean="0"/>
              <a:t>the “class”, </a:t>
            </a:r>
            <a:r>
              <a:rPr lang="en-US" dirty="0"/>
              <a:t>write exemplary teaching strategies </a:t>
            </a:r>
            <a:r>
              <a:rPr lang="en-US" dirty="0" smtClean="0"/>
              <a:t>on the easel during the rest of this exercise.</a:t>
            </a:r>
            <a:endParaRPr lang="en-US" dirty="0"/>
          </a:p>
        </p:txBody>
      </p:sp>
    </p:spTree>
    <p:extLst>
      <p:ext uri="{BB962C8B-B14F-4D97-AF65-F5344CB8AC3E}">
        <p14:creationId xmlns:p14="http://schemas.microsoft.com/office/powerpoint/2010/main" val="220656033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Show and Tell</a:t>
            </a:r>
            <a:endParaRPr lang="en-US" dirty="0"/>
          </a:p>
        </p:txBody>
      </p:sp>
      <p:sp>
        <p:nvSpPr>
          <p:cNvPr id="3" name="Content Placeholder 2"/>
          <p:cNvSpPr>
            <a:spLocks noGrp="1"/>
          </p:cNvSpPr>
          <p:nvPr>
            <p:ph idx="1"/>
          </p:nvPr>
        </p:nvSpPr>
        <p:spPr>
          <a:xfrm>
            <a:off x="457200" y="1752600"/>
            <a:ext cx="7620000" cy="4800600"/>
          </a:xfrm>
        </p:spPr>
        <p:txBody>
          <a:bodyPr>
            <a:normAutofit/>
          </a:bodyPr>
          <a:lstStyle/>
          <a:p>
            <a:pPr marL="114300" indent="0">
              <a:buNone/>
            </a:pPr>
            <a:r>
              <a:rPr lang="en-US" sz="4000" dirty="0" smtClean="0"/>
              <a:t>Time to share and reflect…</a:t>
            </a:r>
            <a:r>
              <a:rPr lang="en-US" sz="2800" dirty="0" smtClean="0"/>
              <a:t>	</a:t>
            </a:r>
          </a:p>
          <a:p>
            <a:pPr marL="114300" indent="0">
              <a:buNone/>
            </a:pPr>
            <a:endParaRPr lang="en-US" sz="2800" dirty="0" smtClean="0"/>
          </a:p>
          <a:p>
            <a:pPr marL="114300" indent="0">
              <a:buNone/>
            </a:pPr>
            <a:endParaRPr lang="en-US" sz="2800" dirty="0"/>
          </a:p>
          <a:p>
            <a:r>
              <a:rPr lang="en-US" sz="2800" dirty="0" smtClean="0"/>
              <a:t>How do purposeful teaching strategies increase student engagement?</a:t>
            </a:r>
          </a:p>
          <a:p>
            <a:r>
              <a:rPr lang="en-US" sz="2800" dirty="0" smtClean="0"/>
              <a:t>How does active student engagement increase a teacher’s advancement of levels, especially from Accomplished </a:t>
            </a:r>
            <a:r>
              <a:rPr lang="en-US" sz="2800" dirty="0"/>
              <a:t>to Exemplary in </a:t>
            </a:r>
            <a:r>
              <a:rPr lang="en-US" sz="2800" dirty="0" smtClean="0"/>
              <a:t>Domains 2 and 3?</a:t>
            </a:r>
          </a:p>
          <a:p>
            <a:endParaRPr lang="en-US" sz="2800" dirty="0"/>
          </a:p>
          <a:p>
            <a:endParaRPr lang="en-US" dirty="0"/>
          </a:p>
        </p:txBody>
      </p:sp>
      <p:pic>
        <p:nvPicPr>
          <p:cNvPr id="4" name="Picture 3" descr="Question_Mark_2_000014118427XSmall.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24917" y="2286000"/>
            <a:ext cx="932658" cy="929971"/>
          </a:xfrm>
          <a:prstGeom prst="rect">
            <a:avLst/>
          </a:prstGeom>
        </p:spPr>
      </p:pic>
    </p:spTree>
    <p:extLst>
      <p:ext uri="{BB962C8B-B14F-4D97-AF65-F5344CB8AC3E}">
        <p14:creationId xmlns:p14="http://schemas.microsoft.com/office/powerpoint/2010/main" val="254360406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Purpose</a:t>
            </a:r>
            <a:endParaRPr lang="en-US" dirty="0"/>
          </a:p>
        </p:txBody>
      </p:sp>
      <p:sp>
        <p:nvSpPr>
          <p:cNvPr id="3" name="Content Placeholder 2"/>
          <p:cNvSpPr>
            <a:spLocks noGrp="1"/>
          </p:cNvSpPr>
          <p:nvPr>
            <p:ph idx="1"/>
          </p:nvPr>
        </p:nvSpPr>
        <p:spPr/>
        <p:txBody>
          <a:bodyPr/>
          <a:lstStyle/>
          <a:p>
            <a:endParaRPr lang="en-US" dirty="0" smtClean="0"/>
          </a:p>
          <a:p>
            <a:pPr marL="114300" indent="0">
              <a:buNone/>
            </a:pPr>
            <a:r>
              <a:rPr lang="en-US" dirty="0" smtClean="0"/>
              <a:t>A </a:t>
            </a:r>
            <a:r>
              <a:rPr lang="en-US" dirty="0"/>
              <a:t>supportive environment and </a:t>
            </a:r>
            <a:r>
              <a:rPr lang="en-US" dirty="0" smtClean="0"/>
              <a:t>effective </a:t>
            </a:r>
            <a:r>
              <a:rPr lang="en-US" dirty="0"/>
              <a:t>teaching strategies can raise students’ self-efficacy, increase </a:t>
            </a:r>
            <a:r>
              <a:rPr lang="en-US" dirty="0" smtClean="0"/>
              <a:t>student engagement, </a:t>
            </a:r>
            <a:r>
              <a:rPr lang="en-US" dirty="0"/>
              <a:t>and build academic achievement.  </a:t>
            </a:r>
            <a:r>
              <a:rPr lang="en-US" dirty="0" smtClean="0"/>
              <a:t>Hopefully this presentation provided or reinforced research-based methods </a:t>
            </a:r>
            <a:r>
              <a:rPr lang="en-US" dirty="0"/>
              <a:t>to create </a:t>
            </a:r>
            <a:r>
              <a:rPr lang="en-US" dirty="0" smtClean="0"/>
              <a:t>a safe learning </a:t>
            </a:r>
            <a:r>
              <a:rPr lang="en-US" dirty="0"/>
              <a:t>environment, while moving teachers toward Exemplary in TPGES Domains 2 and 3.</a:t>
            </a:r>
          </a:p>
          <a:p>
            <a:endParaRPr lang="en-US" dirty="0"/>
          </a:p>
        </p:txBody>
      </p:sp>
      <p:pic>
        <p:nvPicPr>
          <p:cNvPr id="4" name="Picture 3" descr="online-original-video-amazon-studios-searching-for-hit-series-c02e81af59.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00400" y="4629068"/>
            <a:ext cx="2192648" cy="1232499"/>
          </a:xfrm>
          <a:prstGeom prst="rect">
            <a:avLst/>
          </a:prstGeom>
        </p:spPr>
      </p:pic>
    </p:spTree>
    <p:extLst>
      <p:ext uri="{BB962C8B-B14F-4D97-AF65-F5344CB8AC3E}">
        <p14:creationId xmlns:p14="http://schemas.microsoft.com/office/powerpoint/2010/main" val="137249276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09600" y="2590800"/>
            <a:ext cx="7772400" cy="1219200"/>
          </a:xfrm>
        </p:spPr>
        <p:txBody>
          <a:bodyPr>
            <a:normAutofit fontScale="90000"/>
          </a:bodyPr>
          <a:lstStyle/>
          <a:p>
            <a:pPr algn="ctr"/>
            <a:r>
              <a:rPr lang="en-US" dirty="0" smtClean="0"/>
              <a:t/>
            </a:r>
            <a:br>
              <a:rPr lang="en-US" dirty="0" smtClean="0"/>
            </a:br>
            <a:endParaRPr lang="en-US" dirty="0"/>
          </a:p>
        </p:txBody>
      </p:sp>
      <p:sp>
        <p:nvSpPr>
          <p:cNvPr id="2" name="Content Placeholder 1"/>
          <p:cNvSpPr>
            <a:spLocks noGrp="1"/>
          </p:cNvSpPr>
          <p:nvPr>
            <p:ph idx="1"/>
          </p:nvPr>
        </p:nvSpPr>
        <p:spPr>
          <a:xfrm>
            <a:off x="838200" y="5638800"/>
            <a:ext cx="7162800" cy="990600"/>
          </a:xfrm>
        </p:spPr>
        <p:txBody>
          <a:bodyPr>
            <a:normAutofit/>
          </a:bodyPr>
          <a:lstStyle/>
          <a:p>
            <a:pPr marL="109728" indent="0" algn="ctr">
              <a:buNone/>
            </a:pPr>
            <a:endParaRPr lang="en-US" sz="4400" dirty="0" smtClean="0">
              <a:solidFill>
                <a:schemeClr val="accent4"/>
              </a:solidFill>
              <a:latin typeface="+mj-lt"/>
            </a:endParaRPr>
          </a:p>
          <a:p>
            <a:pPr marL="109728" indent="0">
              <a:buNone/>
            </a:pPr>
            <a:endParaRPr lang="en-US" sz="5400" dirty="0" smtClean="0">
              <a:latin typeface="+mj-lt"/>
            </a:endParaRPr>
          </a:p>
          <a:p>
            <a:pPr marL="109728" indent="0">
              <a:buNone/>
            </a:pPr>
            <a:endParaRPr lang="en-US" sz="1600" dirty="0"/>
          </a:p>
          <a:p>
            <a:pPr marL="109728" indent="0">
              <a:buNone/>
            </a:pPr>
            <a:endParaRPr lang="en-US" sz="1600" dirty="0" smtClean="0"/>
          </a:p>
          <a:p>
            <a:pPr marL="109728" indent="0">
              <a:buNone/>
            </a:pPr>
            <a:endParaRPr lang="en-US" sz="1600" dirty="0"/>
          </a:p>
          <a:p>
            <a:pPr marL="109728" indent="0">
              <a:buNone/>
            </a:pPr>
            <a:endParaRPr lang="en-US" sz="1600" dirty="0" smtClean="0"/>
          </a:p>
        </p:txBody>
      </p:sp>
      <p:pic>
        <p:nvPicPr>
          <p:cNvPr id="4" name="Picture 3" descr="thank-you.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19200" y="-8843"/>
            <a:ext cx="6675120" cy="2673096"/>
          </a:xfrm>
          <a:prstGeom prst="rect">
            <a:avLst/>
          </a:prstGeom>
        </p:spPr>
      </p:pic>
      <p:pic>
        <p:nvPicPr>
          <p:cNvPr id="6" name="Picture 3" descr="C:\Users\Owner\AppData\Local\Microsoft\Windows\Temporary Internet Files\Content.IE5\OQFGOL93\MP900431119[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86000" y="2819400"/>
            <a:ext cx="4235719" cy="2819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69959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dirty="0" smtClean="0"/>
              <a:t>Purpose of Study</a:t>
            </a:r>
            <a:endParaRPr lang="en-US" dirty="0">
              <a:solidFill>
                <a:srgbClr val="FF0000"/>
              </a:solidFill>
            </a:endParaRPr>
          </a:p>
        </p:txBody>
      </p:sp>
      <p:sp>
        <p:nvSpPr>
          <p:cNvPr id="2" name="Content Placeholder 1"/>
          <p:cNvSpPr>
            <a:spLocks noGrp="1"/>
          </p:cNvSpPr>
          <p:nvPr>
            <p:ph idx="1"/>
          </p:nvPr>
        </p:nvSpPr>
        <p:spPr>
          <a:xfrm>
            <a:off x="457200" y="1295400"/>
            <a:ext cx="7848600" cy="3124200"/>
          </a:xfrm>
        </p:spPr>
        <p:txBody>
          <a:bodyPr>
            <a:normAutofit/>
          </a:bodyPr>
          <a:lstStyle/>
          <a:p>
            <a:endParaRPr lang="en-US" dirty="0" smtClean="0"/>
          </a:p>
          <a:p>
            <a:pPr marL="109728" indent="0">
              <a:buNone/>
            </a:pPr>
            <a:r>
              <a:rPr lang="en-US" dirty="0" smtClean="0"/>
              <a:t>Explore relationships and trends:</a:t>
            </a:r>
          </a:p>
          <a:p>
            <a:pPr marL="109728" indent="0">
              <a:buNone/>
            </a:pPr>
            <a:endParaRPr lang="en-US" dirty="0"/>
          </a:p>
          <a:p>
            <a:pPr marL="452628" indent="-342900"/>
            <a:r>
              <a:rPr lang="en-US" dirty="0" smtClean="0"/>
              <a:t>Research-based teaching strategies and gender based learning environments</a:t>
            </a:r>
          </a:p>
          <a:p>
            <a:pPr marL="452628" indent="-342900"/>
            <a:r>
              <a:rPr lang="en-US" dirty="0" smtClean="0"/>
              <a:t>Self-efficacy, student engagement, academic achievement</a:t>
            </a:r>
            <a:endParaRPr lang="en-US" dirty="0"/>
          </a:p>
          <a:p>
            <a:pPr marL="452628" indent="-342900"/>
            <a:endParaRPr lang="en-US" dirty="0" smtClean="0"/>
          </a:p>
          <a:p>
            <a:pPr marL="109728" indent="0">
              <a:buNone/>
            </a:pPr>
            <a:endParaRPr lang="en-US" dirty="0" smtClean="0"/>
          </a:p>
          <a:p>
            <a:pPr marL="109728" indent="0">
              <a:buNone/>
            </a:pPr>
            <a:endParaRPr lang="en-US" dirty="0"/>
          </a:p>
        </p:txBody>
      </p:sp>
      <p:pic>
        <p:nvPicPr>
          <p:cNvPr id="5" name="Picture 4" descr="slide 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71800" y="4191000"/>
            <a:ext cx="2819400" cy="2062374"/>
          </a:xfrm>
          <a:prstGeom prst="rect">
            <a:avLst/>
          </a:prstGeom>
        </p:spPr>
      </p:pic>
    </p:spTree>
    <p:extLst>
      <p:ext uri="{BB962C8B-B14F-4D97-AF65-F5344CB8AC3E}">
        <p14:creationId xmlns:p14="http://schemas.microsoft.com/office/powerpoint/2010/main" val="34809550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What is Self-Efficacy?</a:t>
            </a:r>
            <a:endParaRPr lang="en-US" dirty="0"/>
          </a:p>
        </p:txBody>
      </p:sp>
      <p:sp>
        <p:nvSpPr>
          <p:cNvPr id="2" name="Content Placeholder 1"/>
          <p:cNvSpPr>
            <a:spLocks noGrp="1"/>
          </p:cNvSpPr>
          <p:nvPr>
            <p:ph idx="1"/>
          </p:nvPr>
        </p:nvSpPr>
        <p:spPr>
          <a:xfrm>
            <a:off x="457200" y="1447800"/>
            <a:ext cx="7620000" cy="4876800"/>
          </a:xfrm>
        </p:spPr>
        <p:txBody>
          <a:bodyPr>
            <a:noAutofit/>
          </a:bodyPr>
          <a:lstStyle/>
          <a:p>
            <a:endParaRPr lang="en-US" sz="2400" dirty="0" smtClean="0"/>
          </a:p>
          <a:p>
            <a:r>
              <a:rPr lang="en-US" sz="3200" dirty="0" smtClean="0"/>
              <a:t>The </a:t>
            </a:r>
            <a:r>
              <a:rPr lang="en-US" sz="3200" dirty="0"/>
              <a:t>self-belief that a person can do whatever s/he needs to do through ability and perseverance </a:t>
            </a:r>
            <a:endParaRPr lang="en-US" sz="3200" dirty="0" smtClean="0"/>
          </a:p>
          <a:p>
            <a:r>
              <a:rPr lang="en-US" sz="3200" dirty="0" smtClean="0"/>
              <a:t>People </a:t>
            </a:r>
            <a:r>
              <a:rPr lang="en-US" sz="3200" dirty="0"/>
              <a:t>must believe they can accomplish something to act upon those </a:t>
            </a:r>
            <a:r>
              <a:rPr lang="en-US" sz="3200" dirty="0" smtClean="0"/>
              <a:t>beliefs</a:t>
            </a:r>
          </a:p>
          <a:p>
            <a:pPr marL="114300" indent="0" algn="r">
              <a:buNone/>
            </a:pPr>
            <a:endParaRPr lang="en-US" sz="1800" dirty="0" smtClean="0"/>
          </a:p>
          <a:p>
            <a:pPr marL="114300" indent="0" algn="r">
              <a:buNone/>
            </a:pPr>
            <a:r>
              <a:rPr lang="en-US" sz="1800" dirty="0" smtClean="0"/>
              <a:t>Bandura </a:t>
            </a:r>
          </a:p>
          <a:p>
            <a:pPr marL="114300" indent="0" algn="r">
              <a:buNone/>
            </a:pPr>
            <a:r>
              <a:rPr lang="en-US" sz="1800" dirty="0" smtClean="0"/>
              <a:t>McGraw, Lubienski, &amp; Strutchens</a:t>
            </a:r>
          </a:p>
          <a:p>
            <a:pPr marL="114300" indent="0" algn="r">
              <a:buNone/>
            </a:pPr>
            <a:r>
              <a:rPr lang="en-US" sz="1800" dirty="0" smtClean="0"/>
              <a:t>Steffens &amp; Jelenec</a:t>
            </a:r>
          </a:p>
          <a:p>
            <a:pPr marL="114300" indent="0" algn="r">
              <a:buNone/>
            </a:pPr>
            <a:endParaRPr lang="en-US" sz="2000" dirty="0" smtClean="0"/>
          </a:p>
          <a:p>
            <a:endParaRPr lang="en-US" sz="2400" dirty="0" smtClean="0"/>
          </a:p>
        </p:txBody>
      </p:sp>
    </p:spTree>
    <p:extLst>
      <p:ext uri="{BB962C8B-B14F-4D97-AF65-F5344CB8AC3E}">
        <p14:creationId xmlns:p14="http://schemas.microsoft.com/office/powerpoint/2010/main" val="22138993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Challenge</a:t>
            </a:r>
            <a:endParaRPr lang="en-US" dirty="0"/>
          </a:p>
        </p:txBody>
      </p:sp>
      <p:sp>
        <p:nvSpPr>
          <p:cNvPr id="3" name="Content Placeholder 2"/>
          <p:cNvSpPr>
            <a:spLocks noGrp="1"/>
          </p:cNvSpPr>
          <p:nvPr>
            <p:ph idx="1"/>
          </p:nvPr>
        </p:nvSpPr>
        <p:spPr>
          <a:xfrm>
            <a:off x="457200" y="1219200"/>
            <a:ext cx="7848600" cy="5334000"/>
          </a:xfrm>
        </p:spPr>
        <p:txBody>
          <a:bodyPr>
            <a:normAutofit fontScale="85000" lnSpcReduction="20000"/>
          </a:bodyPr>
          <a:lstStyle/>
          <a:p>
            <a:endParaRPr lang="en-US" dirty="0" smtClean="0"/>
          </a:p>
          <a:p>
            <a:endParaRPr lang="en-US" dirty="0" smtClean="0"/>
          </a:p>
          <a:p>
            <a:endParaRPr lang="en-US" dirty="0" smtClean="0"/>
          </a:p>
          <a:p>
            <a:endParaRPr lang="en-US" dirty="0" smtClean="0"/>
          </a:p>
          <a:p>
            <a:pPr marL="114300" indent="0">
              <a:buNone/>
            </a:pPr>
            <a:endParaRPr lang="en-US" dirty="0" smtClean="0"/>
          </a:p>
          <a:p>
            <a:endParaRPr lang="en-US" dirty="0" smtClean="0"/>
          </a:p>
          <a:p>
            <a:endParaRPr lang="en-US" dirty="0"/>
          </a:p>
          <a:p>
            <a:r>
              <a:rPr lang="en-US" dirty="0" smtClean="0"/>
              <a:t>Self-deprecating comments my  female students have made</a:t>
            </a:r>
          </a:p>
          <a:p>
            <a:endParaRPr lang="en-US" dirty="0"/>
          </a:p>
          <a:p>
            <a:r>
              <a:rPr lang="en-US" dirty="0" smtClean="0"/>
              <a:t>Lower levels of student engagement</a:t>
            </a:r>
          </a:p>
          <a:p>
            <a:endParaRPr lang="en-US" dirty="0"/>
          </a:p>
          <a:p>
            <a:r>
              <a:rPr lang="en-US" dirty="0" smtClean="0"/>
              <a:t>Afraid to take risks</a:t>
            </a:r>
          </a:p>
          <a:p>
            <a:endParaRPr lang="en-US" dirty="0"/>
          </a:p>
          <a:p>
            <a:r>
              <a:rPr lang="en-US" dirty="0" smtClean="0"/>
              <a:t>Gave up too easily</a:t>
            </a:r>
          </a:p>
          <a:p>
            <a:endParaRPr lang="en-US" dirty="0"/>
          </a:p>
          <a:p>
            <a:r>
              <a:rPr lang="en-US" dirty="0" smtClean="0"/>
              <a:t>Girls </a:t>
            </a:r>
            <a:r>
              <a:rPr lang="en-US" dirty="0"/>
              <a:t>in small mixed gender groups exhibited lower levels of participatory behaviors than girls in single gender </a:t>
            </a:r>
            <a:r>
              <a:rPr lang="en-US" dirty="0" smtClean="0"/>
              <a:t>groups</a:t>
            </a:r>
            <a:endParaRPr lang="en-US" dirty="0"/>
          </a:p>
          <a:p>
            <a:endParaRPr lang="en-US" dirty="0" smtClean="0"/>
          </a:p>
        </p:txBody>
      </p:sp>
      <p:pic>
        <p:nvPicPr>
          <p:cNvPr id="4"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7000" y="1524000"/>
            <a:ext cx="3200400" cy="1447800"/>
          </a:xfrm>
          <a:prstGeom prst="rect">
            <a:avLst/>
          </a:prstGeom>
        </p:spPr>
      </p:pic>
    </p:spTree>
    <p:extLst>
      <p:ext uri="{BB962C8B-B14F-4D97-AF65-F5344CB8AC3E}">
        <p14:creationId xmlns:p14="http://schemas.microsoft.com/office/powerpoint/2010/main" val="31907444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op quiz.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73" y="16476"/>
            <a:ext cx="7354680" cy="6858000"/>
          </a:xfrm>
          <a:prstGeom prst="rect">
            <a:avLst/>
          </a:prstGeom>
        </p:spPr>
      </p:pic>
    </p:spTree>
    <p:extLst>
      <p:ext uri="{BB962C8B-B14F-4D97-AF65-F5344CB8AC3E}">
        <p14:creationId xmlns:p14="http://schemas.microsoft.com/office/powerpoint/2010/main" val="3213845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Answer: All Are True. </a:t>
            </a:r>
            <a:endParaRPr lang="en-US" dirty="0"/>
          </a:p>
        </p:txBody>
      </p:sp>
      <p:sp>
        <p:nvSpPr>
          <p:cNvPr id="2" name="Content Placeholder 1"/>
          <p:cNvSpPr>
            <a:spLocks noGrp="1"/>
          </p:cNvSpPr>
          <p:nvPr>
            <p:ph idx="1"/>
          </p:nvPr>
        </p:nvSpPr>
        <p:spPr>
          <a:xfrm>
            <a:off x="533400" y="1524000"/>
            <a:ext cx="7696200" cy="5181600"/>
          </a:xfrm>
        </p:spPr>
        <p:txBody>
          <a:bodyPr>
            <a:normAutofit fontScale="77500" lnSpcReduction="20000"/>
          </a:bodyPr>
          <a:lstStyle/>
          <a:p>
            <a:r>
              <a:rPr lang="en-US" sz="3600" dirty="0" smtClean="0"/>
              <a:t>Scores on many of these tests have improved for both boys and girls; however, the gender gaps have not decreased</a:t>
            </a:r>
          </a:p>
          <a:p>
            <a:endParaRPr lang="en-US" dirty="0"/>
          </a:p>
          <a:p>
            <a:r>
              <a:rPr lang="en-US" dirty="0" smtClean="0"/>
              <a:t>Tests include:</a:t>
            </a:r>
          </a:p>
          <a:p>
            <a:r>
              <a:rPr lang="en-US" dirty="0" smtClean="0"/>
              <a:t>ACT</a:t>
            </a:r>
          </a:p>
          <a:p>
            <a:r>
              <a:rPr lang="en-US" dirty="0" smtClean="0"/>
              <a:t>SAT</a:t>
            </a:r>
          </a:p>
          <a:p>
            <a:r>
              <a:rPr lang="en-US" dirty="0" smtClean="0"/>
              <a:t>TIMSS</a:t>
            </a:r>
          </a:p>
          <a:p>
            <a:endParaRPr lang="en-US" dirty="0"/>
          </a:p>
          <a:p>
            <a:r>
              <a:rPr lang="en-US" dirty="0" smtClean="0"/>
              <a:t>Ages include:</a:t>
            </a:r>
          </a:p>
          <a:p>
            <a:r>
              <a:rPr lang="en-US" dirty="0" smtClean="0"/>
              <a:t>Fourth grade</a:t>
            </a:r>
          </a:p>
          <a:p>
            <a:r>
              <a:rPr lang="en-US" dirty="0" smtClean="0"/>
              <a:t>Eighth grade</a:t>
            </a:r>
          </a:p>
          <a:p>
            <a:r>
              <a:rPr lang="en-US" dirty="0" smtClean="0"/>
              <a:t>High school Seniors</a:t>
            </a:r>
          </a:p>
          <a:p>
            <a:endParaRPr lang="en-US" dirty="0"/>
          </a:p>
          <a:p>
            <a:pPr marL="114300" indent="0" algn="r">
              <a:buNone/>
            </a:pPr>
            <a:r>
              <a:rPr lang="en-US" dirty="0"/>
              <a:t>Casey, Nuttall, &amp; Pezaris </a:t>
            </a:r>
            <a:endParaRPr lang="en-US" dirty="0" smtClean="0"/>
          </a:p>
          <a:p>
            <a:pPr marL="114300" indent="0" algn="r">
              <a:buNone/>
            </a:pPr>
            <a:r>
              <a:rPr lang="en-US" sz="2400" dirty="0" smtClean="0"/>
              <a:t>McGraw</a:t>
            </a:r>
            <a:r>
              <a:rPr lang="en-US" sz="2400" dirty="0"/>
              <a:t>, Lubienski, &amp; Strutchens</a:t>
            </a:r>
          </a:p>
          <a:p>
            <a:pPr marL="114300" indent="0" algn="r">
              <a:buNone/>
            </a:pPr>
            <a:r>
              <a:rPr lang="en-US" dirty="0"/>
              <a:t>Mullis, Martin, Foy, &amp; </a:t>
            </a:r>
            <a:r>
              <a:rPr lang="en-US" dirty="0" smtClean="0"/>
              <a:t>Arora </a:t>
            </a:r>
            <a:endParaRPr lang="en-US" dirty="0"/>
          </a:p>
        </p:txBody>
      </p:sp>
      <p:pic>
        <p:nvPicPr>
          <p:cNvPr id="4" name="Picture 3" descr="dddb0de8.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2514600"/>
            <a:ext cx="1676400" cy="1375461"/>
          </a:xfrm>
          <a:prstGeom prst="rect">
            <a:avLst/>
          </a:prstGeom>
        </p:spPr>
      </p:pic>
    </p:spTree>
    <p:extLst>
      <p:ext uri="{BB962C8B-B14F-4D97-AF65-F5344CB8AC3E}">
        <p14:creationId xmlns:p14="http://schemas.microsoft.com/office/powerpoint/2010/main" val="37568859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3600" dirty="0" smtClean="0"/>
              <a:t>Trend for </a:t>
            </a:r>
            <a:r>
              <a:rPr lang="en-US" sz="3600" dirty="0" err="1" smtClean="0"/>
              <a:t>Cher’Amy</a:t>
            </a:r>
            <a:r>
              <a:rPr lang="en-US" sz="3600" dirty="0" smtClean="0"/>
              <a:t> High School</a:t>
            </a:r>
            <a:endParaRPr lang="en-US" sz="3600" dirty="0"/>
          </a:p>
        </p:txBody>
      </p:sp>
      <p:sp>
        <p:nvSpPr>
          <p:cNvPr id="2" name="Content Placeholder 1"/>
          <p:cNvSpPr>
            <a:spLocks noGrp="1"/>
          </p:cNvSpPr>
          <p:nvPr>
            <p:ph idx="1"/>
          </p:nvPr>
        </p:nvSpPr>
        <p:spPr>
          <a:xfrm>
            <a:off x="457200" y="1481328"/>
            <a:ext cx="7848600" cy="3166872"/>
          </a:xfrm>
        </p:spPr>
        <p:txBody>
          <a:bodyPr>
            <a:normAutofit/>
          </a:bodyPr>
          <a:lstStyle/>
          <a:p>
            <a:pPr marL="452628" indent="-342900"/>
            <a:r>
              <a:rPr lang="en-US" sz="2800" dirty="0" smtClean="0"/>
              <a:t>Student participants will attend CAHS</a:t>
            </a:r>
          </a:p>
          <a:p>
            <a:pPr marL="109728" indent="0">
              <a:buNone/>
            </a:pPr>
            <a:endParaRPr lang="en-US" sz="2800" dirty="0" smtClean="0"/>
          </a:p>
          <a:p>
            <a:pPr marL="452628" indent="-342900"/>
            <a:r>
              <a:rPr lang="en-US" sz="2800" dirty="0" smtClean="0"/>
              <a:t>From 2008 – 2010, ACT scores dropped </a:t>
            </a:r>
            <a:r>
              <a:rPr lang="en-US" sz="2800" dirty="0"/>
              <a:t>0.1 point </a:t>
            </a:r>
            <a:r>
              <a:rPr lang="en-US" sz="2800" dirty="0" smtClean="0"/>
              <a:t>for </a:t>
            </a:r>
            <a:r>
              <a:rPr lang="en-US" sz="2800" dirty="0"/>
              <a:t>male students and 1.4 points </a:t>
            </a:r>
            <a:r>
              <a:rPr lang="en-US" sz="2800" dirty="0" smtClean="0"/>
              <a:t>for </a:t>
            </a:r>
            <a:r>
              <a:rPr lang="en-US" sz="2800" dirty="0"/>
              <a:t>female </a:t>
            </a:r>
            <a:r>
              <a:rPr lang="en-US" sz="2800" dirty="0" smtClean="0"/>
              <a:t>students</a:t>
            </a:r>
          </a:p>
          <a:p>
            <a:endParaRPr lang="en-US" dirty="0"/>
          </a:p>
        </p:txBody>
      </p:sp>
      <p:pic>
        <p:nvPicPr>
          <p:cNvPr id="4" name="Picture 3" descr="act_scor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6600" y="4994896"/>
            <a:ext cx="1999018" cy="1329704"/>
          </a:xfrm>
          <a:prstGeom prst="rect">
            <a:avLst/>
          </a:prstGeom>
        </p:spPr>
      </p:pic>
    </p:spTree>
    <p:extLst>
      <p:ext uri="{BB962C8B-B14F-4D97-AF65-F5344CB8AC3E}">
        <p14:creationId xmlns:p14="http://schemas.microsoft.com/office/powerpoint/2010/main" val="122321737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Adjacency">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Adjacency.thmx</Template>
  <TotalTime>5075</TotalTime>
  <Words>2054</Words>
  <Application>Microsoft Office PowerPoint</Application>
  <PresentationFormat>On-screen Show (4:3)</PresentationFormat>
  <Paragraphs>360</Paragraphs>
  <Slides>35</Slides>
  <Notes>26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35</vt:i4>
      </vt:variant>
    </vt:vector>
  </HeadingPairs>
  <TitlesOfParts>
    <vt:vector size="39" baseType="lpstr">
      <vt:lpstr>Arial</vt:lpstr>
      <vt:lpstr>Calibri</vt:lpstr>
      <vt:lpstr>Cambria</vt:lpstr>
      <vt:lpstr>Adjacency</vt:lpstr>
      <vt:lpstr>Believing Is Seeing  When students believe they can, they will.</vt:lpstr>
      <vt:lpstr>Objective</vt:lpstr>
      <vt:lpstr>Agenda</vt:lpstr>
      <vt:lpstr>Purpose of Study</vt:lpstr>
      <vt:lpstr>What is Self-Efficacy?</vt:lpstr>
      <vt:lpstr>Challenge</vt:lpstr>
      <vt:lpstr>PowerPoint Presentation</vt:lpstr>
      <vt:lpstr>Answer: All Are True. </vt:lpstr>
      <vt:lpstr>Trend for Cher’Amy High School</vt:lpstr>
      <vt:lpstr>Cher’Amy High School</vt:lpstr>
      <vt:lpstr>Gender Based Learning Environments</vt:lpstr>
      <vt:lpstr>Questions </vt:lpstr>
      <vt:lpstr>Participants</vt:lpstr>
      <vt:lpstr>Classroom Environment</vt:lpstr>
      <vt:lpstr>Effective Teaching Strategies</vt:lpstr>
      <vt:lpstr>Teaching Strategies </vt:lpstr>
      <vt:lpstr>Accountable Talk (Mathease)</vt:lpstr>
      <vt:lpstr>Accountable Talk</vt:lpstr>
      <vt:lpstr>Methodology and Data Collection</vt:lpstr>
      <vt:lpstr>Research Procedure and Timeline</vt:lpstr>
      <vt:lpstr>Results</vt:lpstr>
      <vt:lpstr>Finding #1 Self-Efficacy</vt:lpstr>
      <vt:lpstr>Results Self-Efficacy of Mathematical Ability</vt:lpstr>
      <vt:lpstr>Fear of Testing</vt:lpstr>
      <vt:lpstr>Finding #2 Student Engagement</vt:lpstr>
      <vt:lpstr>Finding #3 Academic Achievement </vt:lpstr>
      <vt:lpstr>Finding #4</vt:lpstr>
      <vt:lpstr>Implications for Our Students </vt:lpstr>
      <vt:lpstr>Let’s Tie It Together with TPGES</vt:lpstr>
      <vt:lpstr>TPGES Rubric</vt:lpstr>
      <vt:lpstr>Role Play</vt:lpstr>
      <vt:lpstr>Problem Solving</vt:lpstr>
      <vt:lpstr>Show and Tell</vt:lpstr>
      <vt:lpstr>Purpose</vt:lpstr>
      <vt:lpstr> </vt:lpstr>
    </vt:vector>
  </TitlesOfParts>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CROSSING THE  GENDER DIVIDE</dc:title>
  <dc:creator>Debra</dc:creator>
  <cp:lastModifiedBy>Mandy Geyman</cp:lastModifiedBy>
  <cp:revision>329</cp:revision>
  <cp:lastPrinted>2013-04-13T04:59:09Z</cp:lastPrinted>
  <dcterms:created xsi:type="dcterms:W3CDTF">2013-04-03T01:56:04Z</dcterms:created>
  <dcterms:modified xsi:type="dcterms:W3CDTF">2015-03-11T20:19:50Z</dcterms:modified>
</cp:coreProperties>
</file>